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64" r:id="rId2"/>
    <p:sldId id="256" r:id="rId3"/>
    <p:sldId id="265" r:id="rId4"/>
    <p:sldId id="257" r:id="rId5"/>
    <p:sldId id="266" r:id="rId6"/>
    <p:sldId id="260" r:id="rId7"/>
    <p:sldId id="267" r:id="rId8"/>
    <p:sldId id="263" r:id="rId9"/>
    <p:sldId id="258" r:id="rId10"/>
    <p:sldId id="269" r:id="rId11"/>
    <p:sldId id="261" r:id="rId12"/>
    <p:sldId id="262" r:id="rId13"/>
    <p:sldId id="270" r:id="rId14"/>
    <p:sldId id="271" r:id="rId15"/>
    <p:sldId id="272" r:id="rId16"/>
    <p:sldId id="273" r:id="rId17"/>
    <p:sldId id="274" r:id="rId18"/>
    <p:sldId id="275" r:id="rId19"/>
    <p:sldId id="292" r:id="rId20"/>
    <p:sldId id="291" r:id="rId21"/>
    <p:sldId id="276" r:id="rId22"/>
    <p:sldId id="277" r:id="rId23"/>
    <p:sldId id="278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59" r:id="rId33"/>
    <p:sldId id="288" r:id="rId34"/>
    <p:sldId id="289" r:id="rId35"/>
    <p:sldId id="290" r:id="rId36"/>
    <p:sldId id="293" r:id="rId37"/>
  </p:sldIdLst>
  <p:sldSz cx="9144000" cy="6858000" type="screen4x3"/>
  <p:notesSz cx="6858000" cy="9144000"/>
  <p:defaultTextStyle>
    <a:defPPr>
      <a:defRPr lang="es-CO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070B"/>
    <a:srgbClr val="008000"/>
    <a:srgbClr val="663300"/>
    <a:srgbClr val="FF9933"/>
    <a:srgbClr val="660033"/>
    <a:srgbClr val="FFFF00"/>
    <a:srgbClr val="005C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722"/>
  </p:normalViewPr>
  <p:slideViewPr>
    <p:cSldViewPr>
      <p:cViewPr varScale="1">
        <p:scale>
          <a:sx n="118" d="100"/>
          <a:sy n="118" d="100"/>
        </p:scale>
        <p:origin x="2024" y="2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notesMaster" Target="notesMasters/notesMaster1.xml"/><Relationship Id="rId39" Type="http://schemas.openxmlformats.org/officeDocument/2006/relationships/presProps" Target="presProps.xml"/><Relationship Id="rId40" Type="http://schemas.openxmlformats.org/officeDocument/2006/relationships/viewProps" Target="viewProps.xml"/><Relationship Id="rId41" Type="http://schemas.openxmlformats.org/officeDocument/2006/relationships/theme" Target="theme/theme1.xml"/><Relationship Id="rId4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fld id="{1EE52063-0483-4DAA-B4A8-CEC85ABB45BF}" type="datetimeFigureOut">
              <a:rPr lang="es-ES"/>
              <a:pPr>
                <a:defRPr/>
              </a:pPr>
              <a:t>7/12/19</a:t>
            </a:fld>
            <a:endParaRPr lang="es-E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fld id="{B3B21E1C-DE31-4BC5-8A1F-FCFE92EA3897}" type="slidenum">
              <a:rPr lang="es-ES"/>
              <a:pPr>
                <a:defRPr/>
              </a:pPr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75897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747313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614635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571518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6109962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8944725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8078663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63454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3359095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689890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7322133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2288963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7101330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2843003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85607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2136726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7363369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4595370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0878534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20250674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9871894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0272735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7655166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2562313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5680615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4917094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6444424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3837715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9478594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4325066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70011684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80082796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2356256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99292885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5976111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53016304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B21E1C-DE31-4BC5-8A1F-FCFE92EA3897}" type="slidenum">
              <a:rPr lang="es-ES" smtClean="0"/>
              <a:pPr>
                <a:defRPr/>
              </a:pPr>
              <a:t>36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357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7D736-7607-45FA-B51C-A1406DB0494C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24027-94FF-4164-9987-CE302B59167A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E2FCB-5935-44B0-BFF9-A0A38C6F3AD9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A9F44-D68B-4E2A-93F2-1D34783AF237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5D1C6-5D9C-40B3-B012-8342438CA71A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4DC34-33AE-4767-A42F-2FAC8EB30133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5B261-C278-496C-BED1-D7057823C85A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6E7F5-0B98-4243-A311-FA42D63F2072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546F4-3578-4D62-A523-A58B2EAB8550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E422A-E022-402C-9CB2-7323FE862212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A05DE-0504-4428-B409-44CD2A6685B8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D911D-9A1C-4422-96B5-8B8A2ECB572F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CA8D3-FE5C-48D4-9911-B63E4D6AD6BD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8B429-D246-4768-A3B8-BDFDA532676A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7E02D-5C24-48A0-86DF-3BECCFB227A2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AF1B0-AA54-419F-BADF-095346A5DFA0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O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9776A-2082-4422-932C-2E4291B84859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9FAA2-B8AB-422A-BFD0-893B78F6F29C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23820-CB2D-462F-BF1E-C2B5ECDBDFF8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D7747-D534-4F24-8474-812E9F7396FF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22309-3403-4029-8FFB-8EC10743C91A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416DB-F2EC-417E-9B88-C3AE7FB6EEDB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O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333362A-3F53-4FFE-9A2C-CCEEE26A9638}" type="datetimeFigureOut">
              <a:rPr lang="es-CO"/>
              <a:pPr>
                <a:defRPr/>
              </a:pPr>
              <a:t>7/12/19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7FF5C6D-6D70-4943-B1A6-28F399B6A92F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4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4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hyperlink" Target="http://upload.wikimedia.org/wikipedia/commons/4/45/Yanacocha-Goldmine.jp" TargetMode="External"/><Relationship Id="rId5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33.jpeg"/><Relationship Id="rId5" Type="http://schemas.openxmlformats.org/officeDocument/2006/relationships/hyperlink" Target="http://farm3.static.flickr.com/2155/2460227446_c0bde071cd.jp" TargetMode="External"/><Relationship Id="rId6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hyperlink" Target="mailto:marwilliams2007@gmail.com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36.xml"/><Relationship Id="rId5" Type="http://schemas.openxmlformats.org/officeDocument/2006/relationships/image" Target="../media/image35.png"/><Relationship Id="rId1" Type="http://schemas.microsoft.com/office/2007/relationships/media" Target="file://localhost/C:/Documents%20and%20Settings/Mario%20Williams/Escritorio/A%20la%20mina%20no%20voy.wmv" TargetMode="External"/><Relationship Id="rId2" Type="http://schemas.openxmlformats.org/officeDocument/2006/relationships/video" Target="file://localhost/C:/Documents%20and%20Settings/Mario%20Williams/Escritorio/A%20la%20mina%20no%20voy.wm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4 Imagen" descr="FONDO BIENVENIDO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643188" y="785813"/>
            <a:ext cx="6643687" cy="406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sz="2400">
                <a:latin typeface="Calibri" pitchFamily="34" charset="0"/>
              </a:rPr>
              <a:t>很荣幸与我的妻子一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起来到中国！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谨向对人类文明做出突出贡献的、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拥有悠久历史的中国致以诚挚的谢意！</a:t>
            </a:r>
            <a:endParaRPr lang="es-CO" sz="2400" b="0">
              <a:latin typeface="Calibri" pitchFamily="34" charset="0"/>
            </a:endParaRPr>
          </a:p>
          <a:p>
            <a:pPr algn="ctr"/>
            <a:endParaRPr lang="es-CO" b="0">
              <a:latin typeface="Calibri" pitchFamily="34" charset="0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755650" y="6381750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6948488" y="6400800"/>
            <a:ext cx="21955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rgbClr val="FFFF00"/>
                </a:solidFill>
              </a:rPr>
              <a:t>MARIO WILLAMS GARCIA.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3 Imagen" descr="FONDO MINERIA 1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14313" y="1428750"/>
            <a:ext cx="6357937" cy="4370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600" b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Aharoni" pitchFamily="2" charset="-79"/>
              </a:rPr>
              <a:t>LA MINERÍA AURÍFERA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600" b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Aharoni" pitchFamily="2" charset="-79"/>
              </a:rPr>
              <a:t>EN COLOMBIA: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44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5400" b="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Aharoni" pitchFamily="2" charset="-79"/>
              </a:rPr>
              <a:t>Ingobernable e Insostenible Ambientalmente</a:t>
            </a:r>
            <a:endParaRPr lang="es-CO" sz="4400" b="0" dirty="0">
              <a:latin typeface="Impact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71563" y="6072188"/>
            <a:ext cx="2857500" cy="457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O" sz="2400" b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Impact" pitchFamily="34" charset="0"/>
              </a:rPr>
              <a:t> </a:t>
            </a:r>
            <a:r>
              <a:rPr lang="es-CO" sz="2000" b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Impact" pitchFamily="34" charset="0"/>
              </a:rPr>
              <a:t>MARIO  WILLIAMS GARCIA</a:t>
            </a: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28625" y="642938"/>
            <a:ext cx="7572375" cy="579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CO" sz="3200" b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Impact" pitchFamily="34" charset="0"/>
              </a:rPr>
              <a:t>15.400 KM DE BARRANQILLA  A WUHAN</a:t>
            </a:r>
          </a:p>
        </p:txBody>
      </p:sp>
      <p:pic>
        <p:nvPicPr>
          <p:cNvPr id="20483" name="Picture 7" descr="world-continents-ma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1484313"/>
            <a:ext cx="6767513" cy="429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Arc 12"/>
          <p:cNvSpPr>
            <a:spLocks/>
          </p:cNvSpPr>
          <p:nvPr/>
        </p:nvSpPr>
        <p:spPr bwMode="auto">
          <a:xfrm flipV="1">
            <a:off x="2124075" y="3500438"/>
            <a:ext cx="3887788" cy="504825"/>
          </a:xfrm>
          <a:custGeom>
            <a:avLst/>
            <a:gdLst>
              <a:gd name="T0" fmla="*/ 0 w 21600"/>
              <a:gd name="T1" fmla="*/ 0 h 21600"/>
              <a:gd name="T2" fmla="*/ 3887788 w 21600"/>
              <a:gd name="T3" fmla="*/ 504825 h 21600"/>
              <a:gd name="T4" fmla="*/ 0 w 21600"/>
              <a:gd name="T5" fmla="*/ 504825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b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mapa-de-colombia370x27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3" y="1285875"/>
            <a:ext cx="3530600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28625" y="642938"/>
            <a:ext cx="75723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200" b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UBICACIÓN GEOGRÁFICA Y DATOS GENERALES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28625" y="1547813"/>
            <a:ext cx="3571875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 sz="2400" b="0">
                <a:latin typeface="Tahoma" pitchFamily="34" charset="0"/>
                <a:cs typeface="Tahoma" pitchFamily="34" charset="0"/>
              </a:rPr>
              <a:t>Población de 42’888.592 habitantes. (2005). </a:t>
            </a:r>
          </a:p>
          <a:p>
            <a:r>
              <a:rPr lang="es-CO" sz="2400" b="0">
                <a:latin typeface="Tahoma" pitchFamily="34" charset="0"/>
                <a:cs typeface="Tahoma" pitchFamily="34" charset="0"/>
              </a:rPr>
              <a:t>Cuarto país en biodiversidad mundial. por grupos taxonómicos: El primero en anfibios y aves.</a:t>
            </a:r>
          </a:p>
          <a:p>
            <a:r>
              <a:rPr lang="es-CO" sz="2400" b="0">
                <a:latin typeface="Tahoma" pitchFamily="34" charset="0"/>
                <a:cs typeface="Tahoma" pitchFamily="34" charset="0"/>
              </a:rPr>
              <a:t>El segundo en biodiversidad de plantas;  El tercer en reptiles. </a:t>
            </a:r>
          </a:p>
          <a:p>
            <a:r>
              <a:rPr lang="es-CO" sz="2400" b="0">
                <a:latin typeface="Tahoma" pitchFamily="34" charset="0"/>
                <a:cs typeface="Tahoma" pitchFamily="34" charset="0"/>
              </a:rPr>
              <a:t>Quinto en mamíferos. 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071938" y="3929063"/>
            <a:ext cx="44291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 sz="2400" b="0">
                <a:latin typeface="Tahoma" pitchFamily="34" charset="0"/>
                <a:cs typeface="Tahoma" pitchFamily="34" charset="0"/>
              </a:rPr>
              <a:t>Extensión Mar Caribe de: 579.876 km2 </a:t>
            </a:r>
          </a:p>
          <a:p>
            <a:r>
              <a:rPr lang="es-CO" sz="2400" b="0">
                <a:latin typeface="Tahoma" pitchFamily="34" charset="0"/>
                <a:cs typeface="Tahoma" pitchFamily="34" charset="0"/>
              </a:rPr>
              <a:t>En el Pacífico: 339.500 km2</a:t>
            </a:r>
          </a:p>
          <a:p>
            <a:r>
              <a:rPr lang="es-CO" sz="2400" b="0">
                <a:latin typeface="Tahoma" pitchFamily="34" charset="0"/>
                <a:cs typeface="Tahoma" pitchFamily="34" charset="0"/>
              </a:rPr>
              <a:t>Extensión total de Colombia incluida su  frontera marina: 2’061.124 km2</a:t>
            </a:r>
            <a:endParaRPr lang="es-CO" b="0">
              <a:latin typeface="Calibri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79388" y="333375"/>
            <a:ext cx="7572375" cy="1066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CO" sz="32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INCONMENSURABLE </a:t>
            </a:r>
            <a:endParaRPr lang="es-CO" sz="320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/>
            <a:r>
              <a:rPr lang="es-CO" sz="32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RIQUEZA </a:t>
            </a:r>
            <a:r>
              <a:rPr lang="es-CO" sz="320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COLOMBIA</a:t>
            </a:r>
            <a:r>
              <a:rPr lang="es-ES" b="0" dirty="0"/>
              <a:t> </a:t>
            </a:r>
            <a:endParaRPr lang="es-CO" b="0" dirty="0"/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684213" y="1989138"/>
            <a:ext cx="6048375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TODOS LOS PISOS TÉRMICOS.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HÍDRICAS. 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MARINAS: </a:t>
            </a:r>
            <a:r>
              <a:rPr lang="es-CO" sz="2000">
                <a:solidFill>
                  <a:srgbClr val="008000"/>
                </a:solidFill>
              </a:rPr>
              <a:t>CERCA DE UN MILLÓN DE KM2 .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BIODIVERSIDAD         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MINERA*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AGRÍCOLAS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FORESTALES 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FAUNA 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FLORA</a:t>
            </a:r>
            <a:r>
              <a:rPr lang="es-ES" sz="2400">
                <a:solidFill>
                  <a:srgbClr val="008000"/>
                </a:solidFill>
              </a:rPr>
              <a:t>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3 Imagen" descr="FONDO MINERIA 5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331913" y="3068638"/>
            <a:ext cx="7056437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O" sz="3200" dirty="0"/>
              <a:t>LOS ESPAÑOLES LLEGAN BUSCANDO ORO.</a:t>
            </a:r>
          </a:p>
          <a:p>
            <a:pPr algn="ctr"/>
            <a:r>
              <a:rPr lang="es-CO" sz="3200" dirty="0"/>
              <a:t> LA LEYENDA DE EL DORADO </a:t>
            </a:r>
          </a:p>
          <a:p>
            <a:pPr algn="ctr"/>
            <a:r>
              <a:rPr lang="es-CO" sz="3200" dirty="0"/>
              <a:t>DICE QUE EN LA  LAGUNA DE </a:t>
            </a:r>
          </a:p>
          <a:p>
            <a:pPr algn="ctr"/>
            <a:r>
              <a:rPr lang="es-CO" sz="3200" dirty="0"/>
              <a:t>GUATAVITA SE BAÑABAN EN ORO</a:t>
            </a:r>
            <a:endParaRPr lang="es-ES" sz="3200" dirty="0"/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1476375" y="1125538"/>
            <a:ext cx="6191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619250" y="1700213"/>
            <a:ext cx="60483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>
                <a:solidFill>
                  <a:srgbClr val="B1070B"/>
                </a:solidFill>
              </a:rPr>
              <a:t>LA BUSQUEDA DE EL DORADO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3 Imagen" descr="FONDO MINERIA 5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476375" y="1125538"/>
            <a:ext cx="6191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pic>
        <p:nvPicPr>
          <p:cNvPr id="36870" name="Picture 6" descr="2266792191_ebe7740bf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39975" y="3068638"/>
            <a:ext cx="47625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2411413" y="1844675"/>
            <a:ext cx="4537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0"/>
              <a:t>BALSA MUISCA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3 Imagen" descr="FONDO MINERIA 8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755650" y="2420938"/>
            <a:ext cx="518477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O" sz="2800" dirty="0"/>
              <a:t>LOS INDÍGENAS  EXTRAÍAN EL ORO SIN </a:t>
            </a:r>
          </a:p>
          <a:p>
            <a:pPr algn="ctr"/>
            <a:r>
              <a:rPr lang="es-CO" sz="2800" dirty="0"/>
              <a:t>UTILIZAR MERCURIO, LO PULVERIZABAN, DE ALLÍ </a:t>
            </a:r>
          </a:p>
          <a:p>
            <a:pPr algn="ctr"/>
            <a:r>
              <a:rPr lang="es-CO" sz="2800" dirty="0"/>
              <a:t>LA  CELEBRE EXPRESIÓN “ORO EN POLVO”.</a:t>
            </a:r>
            <a:endParaRPr lang="es-ES" sz="2800" dirty="0"/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755650" y="1484313"/>
            <a:ext cx="64817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SANAS PRACTICAS AMBIENTALES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3 Imagen" descr="FONDO MINERIA 3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900113" y="2349500"/>
            <a:ext cx="547211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 sz="2400" dirty="0"/>
              <a:t>LOS ESPAÑOLES PARA SATISFACER SU DESMEDIDO </a:t>
            </a:r>
          </a:p>
          <a:p>
            <a:pPr algn="just"/>
            <a:r>
              <a:rPr lang="es-CO" sz="2400" dirty="0"/>
              <a:t>AFAN DE ORO  RECURRIERON AL MERCURIO CON LO CUAL INAUGURARON EN ESTAS TIERRAS LA CONTAMINACIÓN MERCURIAL</a:t>
            </a:r>
            <a:endParaRPr lang="es-ES" sz="2400" dirty="0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827088" y="1196975"/>
            <a:ext cx="5545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dirty="0"/>
              <a:t>MALAS PRACTICAS AMBIENTALES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3 Imagen" descr="FONDO MINERIA 8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755650" y="2420938"/>
            <a:ext cx="518477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 dirty="0"/>
              <a:t>LA ACTIVIDAD MINERA AURÍFERA REQUIERE DEL CUMPLIMIENTO DE NORMAS AMBIENTALES Y MINERAS QUE DEPENDEN DE LOS RESPECTIVOS MINISTERIOS. </a:t>
            </a:r>
          </a:p>
          <a:p>
            <a:pPr algn="just"/>
            <a:r>
              <a:rPr lang="es-CO" dirty="0"/>
              <a:t>LO QUE ESTA CONTENIDO EN LA LEY </a:t>
            </a:r>
            <a:r>
              <a:rPr lang="es-CO" dirty="0" err="1"/>
              <a:t>LEY</a:t>
            </a:r>
            <a:r>
              <a:rPr lang="es-CO" dirty="0"/>
              <a:t> 99 DE 1.993</a:t>
            </a:r>
          </a:p>
          <a:p>
            <a:pPr algn="just"/>
            <a:r>
              <a:rPr lang="es-CO" dirty="0"/>
              <a:t>EN LA ACTIVIDAD MINERA QUE ANALIZAMOS, ESA LEY NO SE CUMPLE.</a:t>
            </a:r>
            <a:r>
              <a:rPr lang="es-ES" dirty="0"/>
              <a:t> </a:t>
            </a: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611188" y="1052513"/>
            <a:ext cx="66262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/>
              <a:t>LEGALIDAD MINERA AURIFERA EN COLOMBIA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3 Imagen" descr="FONDO MINERIA 6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692275" y="1989138"/>
            <a:ext cx="662463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2400" dirty="0"/>
              <a:t>EL MINERO ILEGAL, NO SIEMPRE, PERO A VECES, PAGA REGALIAS DE SU ACTIVIDAD MINERA ILEGAL, Y EL ESTADO LE RECIBE EL DINERO DE ESAS REGALIAS FRUTO DE ESA ACTIVIDAD ILEGAL</a:t>
            </a:r>
            <a:r>
              <a:rPr lang="es-ES" dirty="0"/>
              <a:t> (!)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692275" y="1052513"/>
            <a:ext cx="6335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/>
              <a:t>REGALIAS LEGALES O ILEGALES?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3 Imagen" descr="FONDO MINERIA 7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051050" y="2997200"/>
            <a:ext cx="3529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pic>
        <p:nvPicPr>
          <p:cNvPr id="30724" name="Picture 4" descr="Mapa+Colomb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1484313"/>
            <a:ext cx="518477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619250" y="549275"/>
            <a:ext cx="48974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/>
              <a:t>ZONAS AURIFERAS EN COLOMBIA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3 Imagen" descr="FONDO MINERIA 6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619250" y="908050"/>
            <a:ext cx="7129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O" sz="2000"/>
              <a:t>AMAZONAS: PARQUE NACIONAL NATURAL RIO PURÉ.</a:t>
            </a:r>
            <a:endParaRPr lang="es-ES" sz="2000"/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979613" y="2636838"/>
            <a:ext cx="583247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2400" dirty="0"/>
              <a:t>LA AMAZONÍA COLOMBIANA CORRESPONDE AL 35% DE LA SUPERFICIE TOTAL DEL PAÍS, CON UNA EXTENSIÓN DE 477</a:t>
            </a:r>
            <a:r>
              <a:rPr lang="es-CO" dirty="0"/>
              <a:t>.</a:t>
            </a:r>
            <a:r>
              <a:rPr lang="es-CO" sz="2400" dirty="0"/>
              <a:t>274 KM2. EN TOTAL 47’727.400 HECTÁREAS</a:t>
            </a:r>
            <a:r>
              <a:rPr lang="es-CO" sz="2000" dirty="0"/>
              <a:t>.</a:t>
            </a:r>
            <a:endParaRPr lang="es-ES" sz="2000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23850" y="981075"/>
            <a:ext cx="6911975" cy="822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CO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LA OFICINA DE PARQUES NACIONALES  DICE</a:t>
            </a:r>
            <a:r>
              <a:rPr lang="es-ES" sz="2400" b="0" dirty="0"/>
              <a:t>:</a:t>
            </a:r>
            <a:endParaRPr lang="es-CO" sz="2400" b="0" dirty="0"/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684213" y="1989138"/>
            <a:ext cx="604837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 sz="2400" dirty="0"/>
              <a:t>“El ecosistema del área es considerado estratégico para la seguridad ecológica del país, por cuanto contribuye a la consolidación de un corredor biológico que conecta las áreas de zonas protegidas existentes en el noroeste amazónico de Colombia, Brasil y Venezuela, evitando además el aislamiento del Trapecio Amazónico”. Página Web </a:t>
            </a:r>
            <a:endParaRPr lang="es-ES" sz="2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Imagen 2" descr="P100067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836613"/>
            <a:ext cx="7786710" cy="623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0" y="0"/>
            <a:ext cx="778671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es-CO" dirty="0"/>
              <a:t>“EL ECOSISTEMA DEL ÁREA ES CONSIDERADO ESTRATÉGICO PARA LA SEGURIDAD ECOLÓGICA DEL PAÍS”. P.N. MAVDT.</a:t>
            </a:r>
            <a:r>
              <a:rPr lang="es-ES" dirty="0"/>
              <a:t>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0" y="188913"/>
            <a:ext cx="7858148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es-CO" b="0" dirty="0"/>
              <a:t>“… </a:t>
            </a:r>
            <a:r>
              <a:rPr lang="es-CO" dirty="0"/>
              <a:t>CONTRIBUYE A LA CONSOLIDACIÓN DE UN CORREDOR BIOLÓGICO QUE CONECTA LAS ÁREAS DE ZONAS PROTEGIDAS …”. P. N. MAVDT.</a:t>
            </a:r>
            <a:endParaRPr lang="es-ES" dirty="0"/>
          </a:p>
        </p:txBody>
      </p:sp>
      <p:pic>
        <p:nvPicPr>
          <p:cNvPr id="49157" name="Imagen 3" descr="Image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25538"/>
            <a:ext cx="7929586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0" y="0"/>
            <a:ext cx="800102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O" dirty="0"/>
              <a:t>“… EXISTENTES EN EL NOROESTE AMAZÓNICO DE COLOMBIA, BRASIL Y VENEZUELA …”. P. N. MAVDT.</a:t>
            </a:r>
            <a:endParaRPr lang="es-ES" dirty="0"/>
          </a:p>
        </p:txBody>
      </p:sp>
      <p:pic>
        <p:nvPicPr>
          <p:cNvPr id="51205" name="Imagen 4" descr="P100065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92150"/>
            <a:ext cx="7929586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539750" y="0"/>
            <a:ext cx="59039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/>
              <a:t>“… EVITANDO ADEMÁS EL AISLAMIENTO DEL TRAPECIO AMAZÓNICO”. P. N.  -  MAVDT</a:t>
            </a:r>
            <a:endParaRPr lang="es-ES"/>
          </a:p>
        </p:txBody>
      </p:sp>
      <p:pic>
        <p:nvPicPr>
          <p:cNvPr id="53253" name="Imagen 5" descr="P100066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20713"/>
            <a:ext cx="7308850" cy="623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5" name="Imagen 7" descr="ImgArticulo_T1_61457_2009422_0730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792958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714348" y="5429264"/>
            <a:ext cx="628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4800" dirty="0" smtClean="0">
                <a:solidFill>
                  <a:srgbClr val="FFC000"/>
                </a:solidFill>
              </a:rPr>
              <a:t>DRAGONES DE ORO</a:t>
            </a:r>
            <a:endParaRPr lang="es-CO" sz="4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395288" y="0"/>
            <a:ext cx="60483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sz="2000" dirty="0" smtClean="0"/>
              <a:t> </a:t>
            </a:r>
            <a:r>
              <a:rPr lang="es-CO" sz="3600" dirty="0">
                <a:solidFill>
                  <a:srgbClr val="FF0000"/>
                </a:solidFill>
              </a:rPr>
              <a:t>DRAGONES DE ORO</a:t>
            </a:r>
            <a:endParaRPr lang="es-ES" sz="3600" dirty="0">
              <a:solidFill>
                <a:srgbClr val="FF0000"/>
              </a:solidFill>
            </a:endParaRPr>
          </a:p>
        </p:txBody>
      </p:sp>
      <p:pic>
        <p:nvPicPr>
          <p:cNvPr id="61445" name="Imagen 7" descr="ImgArticulo_T1_61457_2009422_0730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28736"/>
            <a:ext cx="7929586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0" y="714356"/>
            <a:ext cx="792958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1600" dirty="0"/>
              <a:t>24 GIGANTES DRAGONES FUERON INCAUTADAS, DESPUES DE LAS DENUNCIAS DE LA PRENSA REVISTA SEMANA. </a:t>
            </a:r>
            <a:endParaRPr lang="es-ES" sz="16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395288" y="0"/>
            <a:ext cx="60483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O" sz="3200" dirty="0" smtClean="0"/>
              <a:t>DRAGONES </a:t>
            </a:r>
            <a:r>
              <a:rPr lang="es-CO" sz="3200" dirty="0"/>
              <a:t>DE ORO</a:t>
            </a:r>
            <a:endParaRPr lang="es-ES" sz="3200" dirty="0"/>
          </a:p>
        </p:txBody>
      </p:sp>
      <p:pic>
        <p:nvPicPr>
          <p:cNvPr id="55301" name="Imagen 3" descr="LOS DRAGONES DEL OR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84313"/>
            <a:ext cx="7929586" cy="537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0" y="620713"/>
            <a:ext cx="79295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dirty="0"/>
              <a:t>“Habían dejado unas 450 mil toneladas de sedimentos y vertidos al ecosistema 35.000 galones de aceites y combustibles al año”.</a:t>
            </a:r>
            <a:r>
              <a:rPr lang="es-ES" dirty="0"/>
              <a:t>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395288" y="0"/>
            <a:ext cx="60483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sz="2000" dirty="0" smtClean="0"/>
              <a:t> </a:t>
            </a:r>
            <a:r>
              <a:rPr lang="es-CO" sz="3200" dirty="0"/>
              <a:t>DRAGONES DE ORO</a:t>
            </a:r>
            <a:endParaRPr lang="es-ES" sz="3200" dirty="0"/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0" y="500042"/>
            <a:ext cx="78581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b="0" dirty="0"/>
              <a:t>“</a:t>
            </a:r>
            <a:r>
              <a:rPr lang="es-CO" dirty="0"/>
              <a:t>Arrojaban 3.7 toneladas al año de mercurio al suelo y los ríos”.</a:t>
            </a:r>
            <a:endParaRPr lang="es-ES" dirty="0"/>
          </a:p>
        </p:txBody>
      </p:sp>
      <p:pic>
        <p:nvPicPr>
          <p:cNvPr id="57350" name="Imagen 1" descr="FotoDraga1Abr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52513"/>
            <a:ext cx="7858148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395288" y="0"/>
            <a:ext cx="60483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sz="3200" dirty="0" smtClean="0"/>
              <a:t> </a:t>
            </a:r>
            <a:r>
              <a:rPr lang="es-CO" sz="3200" dirty="0"/>
              <a:t>DRAGONES DE ORO</a:t>
            </a:r>
            <a:endParaRPr lang="es-ES" sz="3200" dirty="0"/>
          </a:p>
        </p:txBody>
      </p:sp>
      <p:pic>
        <p:nvPicPr>
          <p:cNvPr id="59398" name="Imagen 4" descr="FotoDraga3Abr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14356"/>
            <a:ext cx="7858148" cy="614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0" y="0"/>
            <a:ext cx="79295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dirty="0"/>
              <a:t>ZONA MINERA DE ANTIOQUIA DE LAS MÁS CONTAMINADAS DEL MUNDO</a:t>
            </a:r>
            <a:endParaRPr lang="es-ES" dirty="0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0" y="571480"/>
            <a:ext cx="546732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1600" dirty="0"/>
              <a:t>MINAS DE SEGOVIA. </a:t>
            </a:r>
            <a:endParaRPr lang="es-ES" sz="1600" dirty="0"/>
          </a:p>
        </p:txBody>
      </p:sp>
      <p:pic>
        <p:nvPicPr>
          <p:cNvPr id="63494" name="Imagen 10" descr="Interior_mina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52513"/>
            <a:ext cx="7929586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0" y="0"/>
            <a:ext cx="79295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dirty="0"/>
              <a:t>ZONA MINERA DE ANTIOQUIA DE LAS MÁS CONTAMINADAS DEL MUNDO</a:t>
            </a:r>
            <a:endParaRPr lang="es-ES" dirty="0"/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0" y="642918"/>
            <a:ext cx="5681636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1600" dirty="0"/>
              <a:t>MINAS DE SEGOVIA ANTIOQUIA COLOMBIA. </a:t>
            </a:r>
            <a:endParaRPr lang="es-ES" sz="1600" dirty="0"/>
          </a:p>
        </p:txBody>
      </p:sp>
      <p:pic>
        <p:nvPicPr>
          <p:cNvPr id="65542" name="Imagen 13" descr="salida_mina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52513"/>
            <a:ext cx="7858148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3 Imagen" descr="FONDO MINERIA 3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900113" y="2349500"/>
            <a:ext cx="5472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endParaRPr lang="es-ES" sz="2400" b="0"/>
          </a:p>
        </p:txBody>
      </p:sp>
      <p:pic>
        <p:nvPicPr>
          <p:cNvPr id="67589" name="Imagen 1" descr="Archivo:Yanacocha-Goldmine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7000891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827088" y="4868863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2987675" y="404813"/>
            <a:ext cx="3311525" cy="366712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O" b="0"/>
              <a:t>MINERA YANACOCHA PERU</a:t>
            </a:r>
            <a:r>
              <a:rPr lang="es-ES" b="0"/>
              <a:t> 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3857620" y="4365625"/>
            <a:ext cx="2928958" cy="1200329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O" b="0" dirty="0"/>
              <a:t>“Si  hay  algo  que  recuerde…  un   paisaje lunar es una mina abandonada”.</a:t>
            </a:r>
            <a:endParaRPr lang="es-ES" b="0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3 Imagen" descr="FONDO MINERIA 3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900113" y="2349500"/>
            <a:ext cx="5472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endParaRPr lang="es-ES" sz="2400" b="0"/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827088" y="4868863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0" y="0"/>
            <a:ext cx="7072329" cy="64135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dirty="0"/>
              <a:t>COCLESITO EN PANAMÁ</a:t>
            </a:r>
          </a:p>
          <a:p>
            <a:r>
              <a:rPr lang="es-CO" dirty="0"/>
              <a:t>Minera </a:t>
            </a:r>
            <a:r>
              <a:rPr lang="es-CO" dirty="0" err="1"/>
              <a:t>Petaquila</a:t>
            </a:r>
            <a:r>
              <a:rPr lang="es-CO" dirty="0"/>
              <a:t>, hoy Minera Panamá. Minera Canadiense</a:t>
            </a:r>
            <a:r>
              <a:rPr lang="es-ES" dirty="0"/>
              <a:t> </a:t>
            </a:r>
          </a:p>
        </p:txBody>
      </p:sp>
      <p:pic>
        <p:nvPicPr>
          <p:cNvPr id="69640" name="Imagen 16" descr="Extracci%C3%B3n+en++rio+San+Ju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42919"/>
            <a:ext cx="7072330" cy="4679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1619250" y="4797425"/>
            <a:ext cx="4897438" cy="366713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O" b="0"/>
              <a:t>El primer mundo devastando al tercer mundo </a:t>
            </a:r>
            <a:endParaRPr lang="es-ES" b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3 Imagen" descr="FONDO MINERIA 3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900113" y="2349500"/>
            <a:ext cx="5472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endParaRPr lang="es-ES" sz="2400" b="0"/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827088" y="4868863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0" y="0"/>
            <a:ext cx="6929453" cy="64135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dirty="0"/>
              <a:t>COCLESITO EN PANAMÁ</a:t>
            </a:r>
          </a:p>
          <a:p>
            <a:r>
              <a:rPr lang="es-CO" dirty="0"/>
              <a:t>Minera </a:t>
            </a:r>
            <a:r>
              <a:rPr lang="es-CO" dirty="0" err="1"/>
              <a:t>Petaquila</a:t>
            </a:r>
            <a:r>
              <a:rPr lang="es-CO" dirty="0"/>
              <a:t>, hoy Minera Panamá. Minera Canadiense</a:t>
            </a:r>
            <a:r>
              <a:rPr lang="es-ES" dirty="0"/>
              <a:t> </a:t>
            </a:r>
          </a:p>
        </p:txBody>
      </p:sp>
      <p:pic>
        <p:nvPicPr>
          <p:cNvPr id="71688" name="Imagen 19" descr="empresarios-autoridades-obispos-prepotent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42919"/>
            <a:ext cx="692945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3 Imagen" descr="FONDO MINERIA 6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1692275" y="1989138"/>
            <a:ext cx="66246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es-ES" b="0"/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1214414" y="0"/>
            <a:ext cx="79295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dirty="0"/>
              <a:t>GLACIARES CHILENO-ARGENTINOS </a:t>
            </a:r>
          </a:p>
          <a:p>
            <a:pPr algn="ctr"/>
            <a:r>
              <a:rPr lang="es-CO" dirty="0"/>
              <a:t>PASCUA LAMA NI LOS GLACIARES SE LES ESCAPAN</a:t>
            </a:r>
            <a:r>
              <a:rPr lang="es-ES" b="0" dirty="0"/>
              <a:t> </a:t>
            </a:r>
          </a:p>
        </p:txBody>
      </p:sp>
      <p:pic>
        <p:nvPicPr>
          <p:cNvPr id="73733" name="Imagen 22" descr="207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571480"/>
            <a:ext cx="7929586" cy="4030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2339975" y="4581525"/>
            <a:ext cx="4968875" cy="639763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1200" b="0">
                <a:solidFill>
                  <a:schemeClr val="bg1"/>
                </a:solidFill>
              </a:rPr>
              <a:t>BARRICK GOLD EMPRESA CANADIENSE PIENSA DESTRUIR ESTE GLACIAR PARA SACAR 17 MILLONES DE TONEDAS DE ORO</a:t>
            </a:r>
            <a:r>
              <a:rPr lang="es-ES" sz="1200" b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3 Imagen" descr="FONDO MINERIA 6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1214414" y="188913"/>
            <a:ext cx="792958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TERRITORIO BARRICK GOLD? </a:t>
            </a:r>
            <a:r>
              <a:rPr lang="es-CO" sz="2000" dirty="0" smtClean="0"/>
              <a:t>O </a:t>
            </a:r>
            <a:r>
              <a:rPr lang="es-CO" sz="2000" dirty="0"/>
              <a:t>PATRIMONIO DE LA HUMANIDAD!!!</a:t>
            </a:r>
            <a:endParaRPr lang="es-ES" sz="2000" dirty="0"/>
          </a:p>
        </p:txBody>
      </p:sp>
      <p:pic>
        <p:nvPicPr>
          <p:cNvPr id="77831" name="Imagen 25" descr="IMAGEN-5168469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836613"/>
            <a:ext cx="7929586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3 Imagen" descr="FONDO MINERIA 6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403350" y="188913"/>
            <a:ext cx="7129463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/>
              <a:t>SOLO UNA “…BESTIA DESAFORADA…”, COMO DICE SUSAN SMITH, O UN “…PERSEGUIDOR DE LUCRO…”, COMO ENSEÑA DONAHUE, PENSARÍA ACABAR ESTO?.</a:t>
            </a:r>
            <a:endParaRPr lang="es-ES"/>
          </a:p>
        </p:txBody>
      </p:sp>
      <p:pic>
        <p:nvPicPr>
          <p:cNvPr id="79877" name="Imagen 28" descr="glaciar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1125538"/>
            <a:ext cx="7885112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3 Imagen" descr="FONDO MINERIA 4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708400" y="836613"/>
            <a:ext cx="4967288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 sz="1600" dirty="0"/>
              <a:t>El año 2005, el PNUMA publicó un extenso documento denominado </a:t>
            </a:r>
            <a:r>
              <a:rPr lang="es-CO" sz="1600" i="1" dirty="0"/>
              <a:t>Evaluación Mundial Sobre el Mercurio </a:t>
            </a:r>
            <a:r>
              <a:rPr lang="es-CO" sz="1600" dirty="0"/>
              <a:t>en el cual se llamaba la atención de los gobiernos, las industrias y la sociedad civil sobre los peligros del mercurio para la salud (1). El documento comienza constatando el incremento considerable de los niveles de mercurio en el medio ambiente y advierte sobre los </a:t>
            </a:r>
            <a:r>
              <a:rPr lang="es-CO" sz="1600" i="1" dirty="0"/>
              <a:t>Diversos efectos adversos, importantes y documentados, sobre la salud humana y el medio ambiente de todo el mundo.</a:t>
            </a:r>
          </a:p>
          <a:p>
            <a:pPr algn="just"/>
            <a:r>
              <a:rPr lang="es-CO" sz="1600" i="1" dirty="0"/>
              <a:t>El mercurio y sus compuestos son sumamente tóxicos, especialmente para el sistema nervioso en desarrollo. El nivel de toxicidad en seres humanos y otros organismos varía según la forma química, la cantidad, la vía de exposición y la vulnerabilidad de la persona expuesta</a:t>
            </a:r>
            <a:endParaRPr lang="es-ES" sz="1600" i="1" dirty="0"/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419475" y="1"/>
            <a:ext cx="5545138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O" dirty="0"/>
              <a:t>    </a:t>
            </a:r>
            <a:r>
              <a:rPr lang="es-CO" sz="2000" dirty="0"/>
              <a:t>EVALUACIÓN MUNDIAL </a:t>
            </a:r>
            <a:r>
              <a:rPr lang="es-CO" sz="2000" dirty="0" smtClean="0"/>
              <a:t>DEL MERCURIO </a:t>
            </a:r>
          </a:p>
          <a:p>
            <a:pPr algn="ctr">
              <a:spcBef>
                <a:spcPct val="50000"/>
              </a:spcBef>
            </a:pPr>
            <a:r>
              <a:rPr lang="es-CO" sz="2000" dirty="0" smtClean="0"/>
              <a:t>    POR NACIONES </a:t>
            </a:r>
            <a:r>
              <a:rPr lang="es-CO" sz="2000" dirty="0"/>
              <a:t>UNIDAS</a:t>
            </a:r>
            <a:r>
              <a:rPr lang="es-ES" sz="2000" b="0" dirty="0"/>
              <a:t> 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4 Imagen" descr="FONDO BIENVENIDO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755650" y="6381750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6948488" y="6400800"/>
            <a:ext cx="21955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rgbClr val="FFFF00"/>
                </a:solidFill>
              </a:rPr>
              <a:t>MARIO WILLAMS GARCIA.</a:t>
            </a:r>
          </a:p>
        </p:txBody>
      </p:sp>
      <p:pic>
        <p:nvPicPr>
          <p:cNvPr id="81926" name="Imagen 34" descr="0148315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1700213"/>
            <a:ext cx="3636963" cy="363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7" name="Imagen 31" descr="Ver imagen en tamaño complet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08850" y="2708275"/>
            <a:ext cx="1408113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8" name="Text Box 8"/>
          <p:cNvSpPr txBox="1">
            <a:spLocks noChangeArrowheads="1"/>
          </p:cNvSpPr>
          <p:nvPr/>
        </p:nvSpPr>
        <p:spPr bwMode="auto">
          <a:xfrm>
            <a:off x="2987675" y="549275"/>
            <a:ext cx="6156325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O" sz="2800" dirty="0"/>
              <a:t>EMPERADOR CHIN SHI HUANG-DI</a:t>
            </a:r>
            <a:endParaRPr lang="es-ES" sz="2800" dirty="0"/>
          </a:p>
          <a:p>
            <a:pPr algn="ctr">
              <a:spcBef>
                <a:spcPct val="50000"/>
              </a:spcBef>
            </a:pPr>
            <a:r>
              <a:rPr lang="es-CO" dirty="0"/>
              <a:t>PRIMERA </a:t>
            </a:r>
            <a:r>
              <a:rPr lang="es-CO" dirty="0" smtClean="0"/>
              <a:t>VÍCTIMA </a:t>
            </a:r>
            <a:r>
              <a:rPr lang="es-CO" dirty="0"/>
              <a:t>NOTABLE DEL MERCURIO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3 Imagen" descr="FONDO MINERIA 4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3492500" y="404813"/>
            <a:ext cx="5183188" cy="463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5400" i="1">
                <a:latin typeface="Brush Script MT" pitchFamily="66" charset="0"/>
              </a:rPr>
              <a:t>“La vida es un don y como don hay que cuidarla y donarla en flores a la generación futura”</a:t>
            </a:r>
            <a:r>
              <a:rPr lang="es-ES" sz="1600" i="1"/>
              <a:t>.</a:t>
            </a:r>
          </a:p>
          <a:p>
            <a:pPr algn="r"/>
            <a:r>
              <a:rPr lang="es-ES" sz="2800" i="1">
                <a:latin typeface="Brush Script MT" pitchFamily="66" charset="0"/>
              </a:rPr>
              <a:t>Virgen  Maria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4 Imagen" descr="FONDO BIENVENIDO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755650" y="6381750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3708400" y="765175"/>
            <a:ext cx="396081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9600"/>
              <a:t>谢谢</a:t>
            </a:r>
          </a:p>
        </p:txBody>
      </p:sp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3708400" y="4076700"/>
            <a:ext cx="453548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/>
              <a:t>MARIO WILLIAMS GARCIA</a:t>
            </a:r>
          </a:p>
          <a:p>
            <a:pPr algn="ctr">
              <a:spcBef>
                <a:spcPct val="50000"/>
              </a:spcBef>
            </a:pPr>
            <a:r>
              <a:rPr lang="es-ES" sz="2400">
                <a:hlinkClick r:id="rId4"/>
              </a:rPr>
              <a:t>marwilliams2007@gmail.com</a:t>
            </a:r>
            <a:endParaRPr lang="es-ES" sz="2400"/>
          </a:p>
          <a:p>
            <a:pPr algn="ctr">
              <a:spcBef>
                <a:spcPct val="50000"/>
              </a:spcBef>
            </a:pPr>
            <a:r>
              <a:rPr lang="es-ES" sz="2400"/>
              <a:t>Barranquilla-Colombia</a:t>
            </a:r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 la mina no voy.wmv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1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861</Words>
  <Application>Microsoft Macintosh PowerPoint</Application>
  <PresentationFormat>Presentación en pantalla (4:3)</PresentationFormat>
  <Paragraphs>102</Paragraphs>
  <Slides>36</Slides>
  <Notes>36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43" baseType="lpstr">
      <vt:lpstr>Aharoni</vt:lpstr>
      <vt:lpstr>Arial</vt:lpstr>
      <vt:lpstr>Brush Script MT</vt:lpstr>
      <vt:lpstr>Calibri</vt:lpstr>
      <vt:lpstr>Impact</vt:lpstr>
      <vt:lpstr>Tahoma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Mario Williams</dc:creator>
  <cp:lastModifiedBy>Usuario de Microsoft Office</cp:lastModifiedBy>
  <cp:revision>111</cp:revision>
  <dcterms:created xsi:type="dcterms:W3CDTF">2009-10-25T22:53:18Z</dcterms:created>
  <dcterms:modified xsi:type="dcterms:W3CDTF">2019-12-08T01:10:18Z</dcterms:modified>
</cp:coreProperties>
</file>