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82" r:id="rId4"/>
    <p:sldId id="283" r:id="rId5"/>
    <p:sldId id="284" r:id="rId6"/>
    <p:sldId id="285" r:id="rId7"/>
    <p:sldId id="286" r:id="rId8"/>
    <p:sldId id="264" r:id="rId9"/>
    <p:sldId id="288" r:id="rId10"/>
    <p:sldId id="289" r:id="rId11"/>
    <p:sldId id="258" r:id="rId12"/>
    <p:sldId id="261" r:id="rId13"/>
    <p:sldId id="262" r:id="rId14"/>
    <p:sldId id="268" r:id="rId15"/>
    <p:sldId id="269" r:id="rId16"/>
    <p:sldId id="270" r:id="rId17"/>
    <p:sldId id="271" r:id="rId18"/>
    <p:sldId id="291" r:id="rId19"/>
    <p:sldId id="290" r:id="rId20"/>
    <p:sldId id="266" r:id="rId21"/>
    <p:sldId id="292" r:id="rId22"/>
    <p:sldId id="265" r:id="rId23"/>
    <p:sldId id="274" r:id="rId24"/>
    <p:sldId id="275" r:id="rId25"/>
    <p:sldId id="293" r:id="rId26"/>
    <p:sldId id="272"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95" d="100"/>
          <a:sy n="95" d="100"/>
        </p:scale>
        <p:origin x="-44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Hoja_de_c_lculo_de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s-CO"/>
  <c:chart>
    <c:autoTitleDeleted val="1"/>
    <c:view3D>
      <c:rAngAx val="1"/>
    </c:view3D>
    <c:plotArea>
      <c:layout>
        <c:manualLayout>
          <c:layoutTarget val="inner"/>
          <c:xMode val="edge"/>
          <c:yMode val="edge"/>
          <c:x val="0.13322165524783638"/>
          <c:y val="4.5425957262013504E-2"/>
          <c:w val="0.90895720183226181"/>
          <c:h val="0.8447873346900725"/>
        </c:manualLayout>
      </c:layout>
      <c:bar3DChart>
        <c:barDir val="col"/>
        <c:grouping val="stacked"/>
        <c:ser>
          <c:idx val="0"/>
          <c:order val="0"/>
          <c:tx>
            <c:strRef>
              <c:f>Hoja1!$B$1</c:f>
              <c:strCache>
                <c:ptCount val="1"/>
                <c:pt idx="0">
                  <c:v>PERSONAS</c:v>
                </c:pt>
              </c:strCache>
            </c:strRef>
          </c:tx>
          <c:cat>
            <c:strRef>
              <c:f>Hoja1!$A$2:$A$5</c:f>
              <c:strCache>
                <c:ptCount val="2"/>
                <c:pt idx="0">
                  <c:v>AÑO 2000</c:v>
                </c:pt>
                <c:pt idx="1">
                  <c:v>AÑO 2008</c:v>
                </c:pt>
              </c:strCache>
            </c:strRef>
          </c:cat>
          <c:val>
            <c:numRef>
              <c:f>Hoja1!$B$2:$B$5</c:f>
              <c:numCache>
                <c:formatCode>General</c:formatCode>
                <c:ptCount val="4"/>
                <c:pt idx="0">
                  <c:v>1000</c:v>
                </c:pt>
                <c:pt idx="1">
                  <c:v>1400</c:v>
                </c:pt>
              </c:numCache>
            </c:numRef>
          </c:val>
        </c:ser>
        <c:shape val="box"/>
        <c:axId val="140644352"/>
        <c:axId val="140645888"/>
        <c:axId val="0"/>
      </c:bar3DChart>
      <c:catAx>
        <c:axId val="140644352"/>
        <c:scaling>
          <c:orientation val="minMax"/>
        </c:scaling>
        <c:axPos val="b"/>
        <c:tickLblPos val="nextTo"/>
        <c:crossAx val="140645888"/>
        <c:crosses val="autoZero"/>
        <c:auto val="1"/>
        <c:lblAlgn val="ctr"/>
        <c:lblOffset val="100"/>
      </c:catAx>
      <c:valAx>
        <c:axId val="140645888"/>
        <c:scaling>
          <c:orientation val="minMax"/>
        </c:scaling>
        <c:axPos val="l"/>
        <c:majorGridlines/>
        <c:numFmt formatCode="General" sourceLinked="1"/>
        <c:tickLblPos val="nextTo"/>
        <c:crossAx val="140644352"/>
        <c:crosses val="autoZero"/>
        <c:crossBetween val="between"/>
      </c:valAx>
    </c:plotArea>
    <c:legend>
      <c:legendPos val="r"/>
      <c:layout/>
    </c:legend>
    <c:plotVisOnly val="1"/>
  </c:chart>
  <c:txPr>
    <a:bodyPr/>
    <a:lstStyle/>
    <a:p>
      <a:pPr>
        <a:defRPr sz="1800"/>
      </a:pPr>
      <a:endParaRPr lang="es-CO"/>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83D0EF-8691-45B9-B2F7-84F89104B513}" type="doc">
      <dgm:prSet loTypeId="urn:microsoft.com/office/officeart/2005/8/layout/equation1" loCatId="process" qsTypeId="urn:microsoft.com/office/officeart/2005/8/quickstyle/simple1" qsCatId="simple" csTypeId="urn:microsoft.com/office/officeart/2005/8/colors/accent1_2" csCatId="accent1" phldr="1"/>
      <dgm:spPr/>
    </dgm:pt>
    <dgm:pt modelId="{145ABD83-98DA-4ABA-8F07-60DBD800695B}">
      <dgm:prSet phldrT="[Texto]"/>
      <dgm:spPr/>
      <dgm:t>
        <a:bodyPr/>
        <a:lstStyle/>
        <a:p>
          <a:r>
            <a:rPr lang="es-MX" b="1" dirty="0" smtClean="0"/>
            <a:t>EDUCACION</a:t>
          </a:r>
          <a:endParaRPr lang="es-CO" b="1" dirty="0"/>
        </a:p>
      </dgm:t>
    </dgm:pt>
    <dgm:pt modelId="{14B55027-34A0-4218-B484-029AC4907700}" type="parTrans" cxnId="{D6E4AEB1-D70A-4308-B6A9-61A33FFD0825}">
      <dgm:prSet/>
      <dgm:spPr/>
      <dgm:t>
        <a:bodyPr/>
        <a:lstStyle/>
        <a:p>
          <a:endParaRPr lang="es-CO"/>
        </a:p>
      </dgm:t>
    </dgm:pt>
    <dgm:pt modelId="{064F4FE2-E3AB-4F37-8A7A-A220586B6125}" type="sibTrans" cxnId="{D6E4AEB1-D70A-4308-B6A9-61A33FFD0825}">
      <dgm:prSet/>
      <dgm:spPr/>
      <dgm:t>
        <a:bodyPr/>
        <a:lstStyle/>
        <a:p>
          <a:endParaRPr lang="es-CO"/>
        </a:p>
      </dgm:t>
    </dgm:pt>
    <dgm:pt modelId="{2242A264-7B1A-4B63-BAC2-95B54D2365C7}">
      <dgm:prSet phldrT="[Texto]"/>
      <dgm:spPr/>
      <dgm:t>
        <a:bodyPr/>
        <a:lstStyle/>
        <a:p>
          <a:r>
            <a:rPr lang="es-MX" b="1" dirty="0" smtClean="0"/>
            <a:t>HOMBRE</a:t>
          </a:r>
          <a:endParaRPr lang="es-CO" b="1" dirty="0"/>
        </a:p>
      </dgm:t>
    </dgm:pt>
    <dgm:pt modelId="{07D24578-2164-4085-B8E1-2684E13A68C5}" type="parTrans" cxnId="{48086C7F-2435-4EC2-9298-4238F444BEFA}">
      <dgm:prSet/>
      <dgm:spPr/>
      <dgm:t>
        <a:bodyPr/>
        <a:lstStyle/>
        <a:p>
          <a:endParaRPr lang="es-CO"/>
        </a:p>
      </dgm:t>
    </dgm:pt>
    <dgm:pt modelId="{F187161D-8521-49BB-BDF8-7379E894FFDA}" type="sibTrans" cxnId="{48086C7F-2435-4EC2-9298-4238F444BEFA}">
      <dgm:prSet/>
      <dgm:spPr/>
      <dgm:t>
        <a:bodyPr/>
        <a:lstStyle/>
        <a:p>
          <a:endParaRPr lang="es-CO"/>
        </a:p>
      </dgm:t>
    </dgm:pt>
    <dgm:pt modelId="{2675F354-9169-41EF-9EED-4197B82BCDB1}">
      <dgm:prSet phldrT="[Texto]" custT="1"/>
      <dgm:spPr/>
      <dgm:t>
        <a:bodyPr/>
        <a:lstStyle/>
        <a:p>
          <a:r>
            <a:rPr lang="es-MX" sz="1600" b="1" dirty="0" smtClean="0"/>
            <a:t> ALIMENTO</a:t>
          </a:r>
          <a:endParaRPr lang="es-CO" sz="1600" b="1" dirty="0"/>
        </a:p>
      </dgm:t>
    </dgm:pt>
    <dgm:pt modelId="{838AEB69-04B1-42F1-9333-413C664D88F2}" type="parTrans" cxnId="{C6C0C7FC-1AB9-4F18-9809-AF8F5833341E}">
      <dgm:prSet/>
      <dgm:spPr/>
      <dgm:t>
        <a:bodyPr/>
        <a:lstStyle/>
        <a:p>
          <a:endParaRPr lang="es-CO"/>
        </a:p>
      </dgm:t>
    </dgm:pt>
    <dgm:pt modelId="{658F9CBF-E239-4BB9-A2FE-AEDBA9CBCFB5}" type="sibTrans" cxnId="{C6C0C7FC-1AB9-4F18-9809-AF8F5833341E}">
      <dgm:prSet/>
      <dgm:spPr/>
      <dgm:t>
        <a:bodyPr/>
        <a:lstStyle/>
        <a:p>
          <a:endParaRPr lang="es-CO"/>
        </a:p>
      </dgm:t>
    </dgm:pt>
    <dgm:pt modelId="{5F9420C5-1C45-4771-A8DC-87671E5F57D8}" type="pres">
      <dgm:prSet presAssocID="{3683D0EF-8691-45B9-B2F7-84F89104B513}" presName="linearFlow" presStyleCnt="0">
        <dgm:presLayoutVars>
          <dgm:dir/>
          <dgm:resizeHandles val="exact"/>
        </dgm:presLayoutVars>
      </dgm:prSet>
      <dgm:spPr/>
    </dgm:pt>
    <dgm:pt modelId="{76437774-9DED-40DB-81C9-F776286FB18F}" type="pres">
      <dgm:prSet presAssocID="{145ABD83-98DA-4ABA-8F07-60DBD800695B}" presName="node" presStyleLbl="node1" presStyleIdx="0" presStyleCnt="3" custScaleX="158307" custScaleY="134917">
        <dgm:presLayoutVars>
          <dgm:bulletEnabled val="1"/>
        </dgm:presLayoutVars>
      </dgm:prSet>
      <dgm:spPr/>
      <dgm:t>
        <a:bodyPr/>
        <a:lstStyle/>
        <a:p>
          <a:endParaRPr lang="es-CO"/>
        </a:p>
      </dgm:t>
    </dgm:pt>
    <dgm:pt modelId="{3135B9E7-5F35-48DC-94F2-7F2F09A07B00}" type="pres">
      <dgm:prSet presAssocID="{064F4FE2-E3AB-4F37-8A7A-A220586B6125}" presName="spacerL" presStyleCnt="0"/>
      <dgm:spPr/>
    </dgm:pt>
    <dgm:pt modelId="{D8BCE16B-D75F-4B26-9E7E-C06D51305581}" type="pres">
      <dgm:prSet presAssocID="{064F4FE2-E3AB-4F37-8A7A-A220586B6125}" presName="sibTrans" presStyleLbl="sibTrans2D1" presStyleIdx="0" presStyleCnt="2"/>
      <dgm:spPr/>
      <dgm:t>
        <a:bodyPr/>
        <a:lstStyle/>
        <a:p>
          <a:endParaRPr lang="es-CO"/>
        </a:p>
      </dgm:t>
    </dgm:pt>
    <dgm:pt modelId="{5DED1848-BF16-4208-8162-557AF0137319}" type="pres">
      <dgm:prSet presAssocID="{064F4FE2-E3AB-4F37-8A7A-A220586B6125}" presName="spacerR" presStyleCnt="0"/>
      <dgm:spPr/>
    </dgm:pt>
    <dgm:pt modelId="{DD6C0D83-DC3E-4948-9847-CF13D622ECD3}" type="pres">
      <dgm:prSet presAssocID="{2242A264-7B1A-4B63-BAC2-95B54D2365C7}" presName="node" presStyleLbl="node1" presStyleIdx="1" presStyleCnt="3" custScaleX="172430" custScaleY="140068">
        <dgm:presLayoutVars>
          <dgm:bulletEnabled val="1"/>
        </dgm:presLayoutVars>
      </dgm:prSet>
      <dgm:spPr/>
      <dgm:t>
        <a:bodyPr/>
        <a:lstStyle/>
        <a:p>
          <a:endParaRPr lang="es-CO"/>
        </a:p>
      </dgm:t>
    </dgm:pt>
    <dgm:pt modelId="{022BA3DC-4758-44EB-B8DC-D823450328F1}" type="pres">
      <dgm:prSet presAssocID="{F187161D-8521-49BB-BDF8-7379E894FFDA}" presName="spacerL" presStyleCnt="0"/>
      <dgm:spPr/>
    </dgm:pt>
    <dgm:pt modelId="{8D01CF0B-3679-4C20-8C32-E52A71D60FB2}" type="pres">
      <dgm:prSet presAssocID="{F187161D-8521-49BB-BDF8-7379E894FFDA}" presName="sibTrans" presStyleLbl="sibTrans2D1" presStyleIdx="1" presStyleCnt="2"/>
      <dgm:spPr/>
      <dgm:t>
        <a:bodyPr/>
        <a:lstStyle/>
        <a:p>
          <a:endParaRPr lang="es-CO"/>
        </a:p>
      </dgm:t>
    </dgm:pt>
    <dgm:pt modelId="{B2FBFCEC-E97C-4D29-8CD3-3E5462D54776}" type="pres">
      <dgm:prSet presAssocID="{F187161D-8521-49BB-BDF8-7379E894FFDA}" presName="spacerR" presStyleCnt="0"/>
      <dgm:spPr/>
    </dgm:pt>
    <dgm:pt modelId="{5BEB7EFC-868B-4603-90BE-06E6C7A9DBAF}" type="pres">
      <dgm:prSet presAssocID="{2675F354-9169-41EF-9EED-4197B82BCDB1}" presName="node" presStyleLbl="node1" presStyleIdx="2" presStyleCnt="3" custScaleX="172322" custScaleY="151708">
        <dgm:presLayoutVars>
          <dgm:bulletEnabled val="1"/>
        </dgm:presLayoutVars>
      </dgm:prSet>
      <dgm:spPr/>
      <dgm:t>
        <a:bodyPr/>
        <a:lstStyle/>
        <a:p>
          <a:endParaRPr lang="es-CO"/>
        </a:p>
      </dgm:t>
    </dgm:pt>
  </dgm:ptLst>
  <dgm:cxnLst>
    <dgm:cxn modelId="{5C0472F6-1FA0-44AC-8BB2-85ACA3E50085}" type="presOf" srcId="{2242A264-7B1A-4B63-BAC2-95B54D2365C7}" destId="{DD6C0D83-DC3E-4948-9847-CF13D622ECD3}" srcOrd="0" destOrd="0" presId="urn:microsoft.com/office/officeart/2005/8/layout/equation1"/>
    <dgm:cxn modelId="{9C9D0362-03A4-4915-B7FB-F2B19B9D4177}" type="presOf" srcId="{F187161D-8521-49BB-BDF8-7379E894FFDA}" destId="{8D01CF0B-3679-4C20-8C32-E52A71D60FB2}" srcOrd="0" destOrd="0" presId="urn:microsoft.com/office/officeart/2005/8/layout/equation1"/>
    <dgm:cxn modelId="{48086C7F-2435-4EC2-9298-4238F444BEFA}" srcId="{3683D0EF-8691-45B9-B2F7-84F89104B513}" destId="{2242A264-7B1A-4B63-BAC2-95B54D2365C7}" srcOrd="1" destOrd="0" parTransId="{07D24578-2164-4085-B8E1-2684E13A68C5}" sibTransId="{F187161D-8521-49BB-BDF8-7379E894FFDA}"/>
    <dgm:cxn modelId="{0CF6BA6B-93F2-4389-897D-BAC69CCF76A2}" type="presOf" srcId="{064F4FE2-E3AB-4F37-8A7A-A220586B6125}" destId="{D8BCE16B-D75F-4B26-9E7E-C06D51305581}" srcOrd="0" destOrd="0" presId="urn:microsoft.com/office/officeart/2005/8/layout/equation1"/>
    <dgm:cxn modelId="{C6C0C7FC-1AB9-4F18-9809-AF8F5833341E}" srcId="{3683D0EF-8691-45B9-B2F7-84F89104B513}" destId="{2675F354-9169-41EF-9EED-4197B82BCDB1}" srcOrd="2" destOrd="0" parTransId="{838AEB69-04B1-42F1-9333-413C664D88F2}" sibTransId="{658F9CBF-E239-4BB9-A2FE-AEDBA9CBCFB5}"/>
    <dgm:cxn modelId="{60152515-D083-4F56-B2D8-C3CC74A396A6}" type="presOf" srcId="{145ABD83-98DA-4ABA-8F07-60DBD800695B}" destId="{76437774-9DED-40DB-81C9-F776286FB18F}" srcOrd="0" destOrd="0" presId="urn:microsoft.com/office/officeart/2005/8/layout/equation1"/>
    <dgm:cxn modelId="{D6E4AEB1-D70A-4308-B6A9-61A33FFD0825}" srcId="{3683D0EF-8691-45B9-B2F7-84F89104B513}" destId="{145ABD83-98DA-4ABA-8F07-60DBD800695B}" srcOrd="0" destOrd="0" parTransId="{14B55027-34A0-4218-B484-029AC4907700}" sibTransId="{064F4FE2-E3AB-4F37-8A7A-A220586B6125}"/>
    <dgm:cxn modelId="{9BEEC688-A781-4A32-B38E-44098D53CBB8}" type="presOf" srcId="{2675F354-9169-41EF-9EED-4197B82BCDB1}" destId="{5BEB7EFC-868B-4603-90BE-06E6C7A9DBAF}" srcOrd="0" destOrd="0" presId="urn:microsoft.com/office/officeart/2005/8/layout/equation1"/>
    <dgm:cxn modelId="{FAD9F8A4-1205-43B5-9FCD-403E0ECE4066}" type="presOf" srcId="{3683D0EF-8691-45B9-B2F7-84F89104B513}" destId="{5F9420C5-1C45-4771-A8DC-87671E5F57D8}" srcOrd="0" destOrd="0" presId="urn:microsoft.com/office/officeart/2005/8/layout/equation1"/>
    <dgm:cxn modelId="{951558E1-9F60-41B1-AD5A-4E2813FDFCDB}" type="presParOf" srcId="{5F9420C5-1C45-4771-A8DC-87671E5F57D8}" destId="{76437774-9DED-40DB-81C9-F776286FB18F}" srcOrd="0" destOrd="0" presId="urn:microsoft.com/office/officeart/2005/8/layout/equation1"/>
    <dgm:cxn modelId="{8BA9613F-EA53-47B0-89A8-AE61AAC98E5C}" type="presParOf" srcId="{5F9420C5-1C45-4771-A8DC-87671E5F57D8}" destId="{3135B9E7-5F35-48DC-94F2-7F2F09A07B00}" srcOrd="1" destOrd="0" presId="urn:microsoft.com/office/officeart/2005/8/layout/equation1"/>
    <dgm:cxn modelId="{DBB69D4F-D23B-4B14-8E48-4829BEFA9862}" type="presParOf" srcId="{5F9420C5-1C45-4771-A8DC-87671E5F57D8}" destId="{D8BCE16B-D75F-4B26-9E7E-C06D51305581}" srcOrd="2" destOrd="0" presId="urn:microsoft.com/office/officeart/2005/8/layout/equation1"/>
    <dgm:cxn modelId="{B875D2ED-D4CD-453E-93DC-59F9C0A9E364}" type="presParOf" srcId="{5F9420C5-1C45-4771-A8DC-87671E5F57D8}" destId="{5DED1848-BF16-4208-8162-557AF0137319}" srcOrd="3" destOrd="0" presId="urn:microsoft.com/office/officeart/2005/8/layout/equation1"/>
    <dgm:cxn modelId="{6F6F5C98-518C-4632-BD0E-2F9313751BBA}" type="presParOf" srcId="{5F9420C5-1C45-4771-A8DC-87671E5F57D8}" destId="{DD6C0D83-DC3E-4948-9847-CF13D622ECD3}" srcOrd="4" destOrd="0" presId="urn:microsoft.com/office/officeart/2005/8/layout/equation1"/>
    <dgm:cxn modelId="{B19DF70F-0C84-4CB1-9757-48535B5D832F}" type="presParOf" srcId="{5F9420C5-1C45-4771-A8DC-87671E5F57D8}" destId="{022BA3DC-4758-44EB-B8DC-D823450328F1}" srcOrd="5" destOrd="0" presId="urn:microsoft.com/office/officeart/2005/8/layout/equation1"/>
    <dgm:cxn modelId="{E2484623-2DD5-435F-A490-9D92843E0A96}" type="presParOf" srcId="{5F9420C5-1C45-4771-A8DC-87671E5F57D8}" destId="{8D01CF0B-3679-4C20-8C32-E52A71D60FB2}" srcOrd="6" destOrd="0" presId="urn:microsoft.com/office/officeart/2005/8/layout/equation1"/>
    <dgm:cxn modelId="{6B27A50C-467D-4C6A-BDAD-D94EBF416011}" type="presParOf" srcId="{5F9420C5-1C45-4771-A8DC-87671E5F57D8}" destId="{B2FBFCEC-E97C-4D29-8CD3-3E5462D54776}" srcOrd="7" destOrd="0" presId="urn:microsoft.com/office/officeart/2005/8/layout/equation1"/>
    <dgm:cxn modelId="{09F82F65-A14B-43C5-A485-B834935204AF}" type="presParOf" srcId="{5F9420C5-1C45-4771-A8DC-87671E5F57D8}" destId="{5BEB7EFC-868B-4603-90BE-06E6C7A9DBAF}" srcOrd="8" destOrd="0" presId="urn:microsoft.com/office/officeart/2005/8/layout/equation1"/>
  </dgm:cxnLst>
  <dgm:bg/>
  <dgm:whole/>
</dgm:dataModel>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89C381-9684-4713-AAED-429E304A6BC8}" type="datetimeFigureOut">
              <a:rPr lang="es-ES" smtClean="0"/>
              <a:pPr/>
              <a:t>21/11/2008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5BAE62-6443-4823-BBBE-2BF016BAB54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ES" sz="1400" dirty="0">
              <a:latin typeface="Britannic Bold" pitchFamily="34" charset="0"/>
            </a:endParaRPr>
          </a:p>
        </p:txBody>
      </p:sp>
      <p:sp>
        <p:nvSpPr>
          <p:cNvPr id="4" name="3 Marcador de número de diapositiva"/>
          <p:cNvSpPr>
            <a:spLocks noGrp="1"/>
          </p:cNvSpPr>
          <p:nvPr>
            <p:ph type="sldNum" sz="quarter" idx="10"/>
          </p:nvPr>
        </p:nvSpPr>
        <p:spPr/>
        <p:txBody>
          <a:bodyPr/>
          <a:lstStyle/>
          <a:p>
            <a:fld id="{885BAE62-6443-4823-BBBE-2BF016BAB545}"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7B07DE-0E21-4107-A218-7975DDBE9B1D}" type="datetimeFigureOut">
              <a:rPr lang="es-ES" smtClean="0"/>
              <a:pPr/>
              <a:t>21/11/2008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0E0F42-9F8C-42EB-B192-586AB0CB6579}"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7B07DE-0E21-4107-A218-7975DDBE9B1D}" type="datetimeFigureOut">
              <a:rPr lang="es-ES" smtClean="0"/>
              <a:pPr/>
              <a:t>21/11/2008</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E0F42-9F8C-42EB-B192-586AB0CB65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TITULO copia.jpg"/>
          <p:cNvPicPr>
            <a:picLocks noChangeAspect="1"/>
          </p:cNvPicPr>
          <p:nvPr/>
        </p:nvPicPr>
        <p:blipFill>
          <a:blip r:embed="rId3"/>
          <a:stretch>
            <a:fillRect/>
          </a:stretch>
        </p:blipFill>
        <p:spPr>
          <a:xfrm>
            <a:off x="0" y="0"/>
            <a:ext cx="9143999" cy="6858000"/>
          </a:xfrm>
          <a:prstGeom prst="rect">
            <a:avLst/>
          </a:prstGeom>
        </p:spPr>
      </p:pic>
      <p:sp>
        <p:nvSpPr>
          <p:cNvPr id="6" name="5 Rectángulo"/>
          <p:cNvSpPr/>
          <p:nvPr/>
        </p:nvSpPr>
        <p:spPr>
          <a:xfrm>
            <a:off x="857224" y="857232"/>
            <a:ext cx="7858180" cy="784830"/>
          </a:xfrm>
          <a:prstGeom prst="rect">
            <a:avLst/>
          </a:prstGeom>
          <a:noFill/>
        </p:spPr>
        <p:txBody>
          <a:bodyPr wrap="square">
            <a:spAutoFit/>
          </a:bodyPr>
          <a:lstStyle/>
          <a:p>
            <a:pPr algn="ctr"/>
            <a:r>
              <a:rPr lang="es-ES" sz="4500" dirty="0" smtClean="0">
                <a:solidFill>
                  <a:srgbClr val="FFFF00"/>
                </a:solidFill>
                <a:effectLst>
                  <a:outerShdw blurRad="50800" dist="50800" dir="5400000" algn="ctr" rotWithShape="0">
                    <a:schemeClr val="tx1"/>
                  </a:outerShdw>
                </a:effectLst>
                <a:latin typeface="Impact" pitchFamily="34" charset="0"/>
              </a:rPr>
              <a:t>Activos Naturales para todos:</a:t>
            </a:r>
            <a:endParaRPr lang="es-ES" sz="4500" dirty="0">
              <a:solidFill>
                <a:srgbClr val="FFFF00"/>
              </a:solidFill>
              <a:effectLst>
                <a:outerShdw blurRad="50800" dist="50800" dir="5400000" algn="ctr" rotWithShape="0">
                  <a:schemeClr val="tx1"/>
                </a:outerShdw>
              </a:effectLst>
              <a:latin typeface="Impact" pitchFamily="34" charset="0"/>
            </a:endParaRPr>
          </a:p>
        </p:txBody>
      </p:sp>
      <p:sp>
        <p:nvSpPr>
          <p:cNvPr id="7" name="6 CuadroTexto"/>
          <p:cNvSpPr txBox="1"/>
          <p:nvPr/>
        </p:nvSpPr>
        <p:spPr>
          <a:xfrm>
            <a:off x="2000232" y="1413205"/>
            <a:ext cx="6715172" cy="1015663"/>
          </a:xfrm>
          <a:prstGeom prst="rect">
            <a:avLst/>
          </a:prstGeom>
          <a:noFill/>
        </p:spPr>
        <p:txBody>
          <a:bodyPr wrap="square" rtlCol="0">
            <a:spAutoFit/>
          </a:bodyPr>
          <a:lstStyle/>
          <a:p>
            <a:r>
              <a:rPr lang="es-ES" sz="6000" dirty="0" smtClean="0">
                <a:solidFill>
                  <a:srgbClr val="FF0000"/>
                </a:solidFill>
                <a:effectLst>
                  <a:outerShdw blurRad="50800" dist="50800" dir="5400000" algn="ctr" rotWithShape="0">
                    <a:schemeClr val="tx1"/>
                  </a:outerShdw>
                </a:effectLst>
                <a:latin typeface="Impact" pitchFamily="34" charset="0"/>
              </a:rPr>
              <a:t>La Esperanza del Ser</a:t>
            </a:r>
            <a:endParaRPr lang="es-ES" sz="6000" dirty="0">
              <a:solidFill>
                <a:srgbClr val="FF0000"/>
              </a:solidFill>
              <a:effectLst>
                <a:outerShdw blurRad="50800" dist="50800" dir="5400000" algn="ctr" rotWithShape="0">
                  <a:schemeClr val="tx1"/>
                </a:outerShdw>
              </a:effectLst>
              <a:latin typeface="Impact" pitchFamily="34" charset="0"/>
            </a:endParaRPr>
          </a:p>
        </p:txBody>
      </p:sp>
      <p:sp>
        <p:nvSpPr>
          <p:cNvPr id="5" name="4 CuadroTexto"/>
          <p:cNvSpPr txBox="1"/>
          <p:nvPr/>
        </p:nvSpPr>
        <p:spPr>
          <a:xfrm>
            <a:off x="4786314" y="4143380"/>
            <a:ext cx="4071966" cy="1477328"/>
          </a:xfrm>
          <a:prstGeom prst="rect">
            <a:avLst/>
          </a:prstGeom>
          <a:noFill/>
        </p:spPr>
        <p:txBody>
          <a:bodyPr wrap="square" rtlCol="0">
            <a:spAutoFit/>
          </a:bodyPr>
          <a:lstStyle/>
          <a:p>
            <a:pPr algn="r"/>
            <a:r>
              <a:rPr lang="es-ES" b="1" dirty="0" smtClean="0">
                <a:solidFill>
                  <a:schemeClr val="bg1"/>
                </a:solidFill>
                <a:effectLst>
                  <a:outerShdw blurRad="50800" dist="50800" dir="5400000" algn="ctr" rotWithShape="0">
                    <a:schemeClr val="tx1"/>
                  </a:outerShdw>
                </a:effectLst>
                <a:latin typeface="Arial" pitchFamily="34" charset="0"/>
                <a:cs typeface="Arial" pitchFamily="34" charset="0"/>
              </a:rPr>
              <a:t>MARIO WILLIAMS GARCÍA</a:t>
            </a:r>
          </a:p>
          <a:p>
            <a:pPr algn="r"/>
            <a:r>
              <a:rPr lang="es-ES" dirty="0" smtClean="0">
                <a:solidFill>
                  <a:schemeClr val="bg1"/>
                </a:solidFill>
                <a:effectLst>
                  <a:outerShdw blurRad="50800" dist="50800" dir="5400000" algn="ctr" rotWithShape="0">
                    <a:schemeClr val="tx1"/>
                  </a:outerShdw>
                </a:effectLst>
                <a:latin typeface="Arial" pitchFamily="34" charset="0"/>
                <a:cs typeface="Arial" pitchFamily="34" charset="0"/>
              </a:rPr>
              <a:t>Barranquilla – Colombia</a:t>
            </a:r>
          </a:p>
          <a:p>
            <a:pPr algn="r"/>
            <a:r>
              <a:rPr lang="es-ES" dirty="0" smtClean="0">
                <a:solidFill>
                  <a:schemeClr val="bg1"/>
                </a:solidFill>
                <a:effectLst>
                  <a:outerShdw blurRad="50800" dist="50800" dir="5400000" algn="ctr" rotWithShape="0">
                    <a:schemeClr val="tx1"/>
                  </a:outerShdw>
                </a:effectLst>
                <a:latin typeface="Arial" pitchFamily="34" charset="0"/>
                <a:cs typeface="Arial" pitchFamily="34" charset="0"/>
              </a:rPr>
              <a:t>D.E.A. en Derecho del Medio Ambiente de la Universidad de Alicante España</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par>
                          <p:cTn id="13" fill="hold">
                            <p:stCondLst>
                              <p:cond delay="1000"/>
                            </p:stCondLst>
                            <p:childTnLst>
                              <p:par>
                                <p:cTn id="14" presetID="9"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RECURSOS BIOSFERA copia.jpg"/>
          <p:cNvPicPr>
            <a:picLocks noChangeAspect="1"/>
          </p:cNvPicPr>
          <p:nvPr/>
        </p:nvPicPr>
        <p:blipFill>
          <a:blip r:embed="rId2"/>
          <a:stretch>
            <a:fillRect/>
          </a:stretch>
        </p:blipFill>
        <p:spPr>
          <a:xfrm>
            <a:off x="0" y="-71462"/>
            <a:ext cx="9143999" cy="6858000"/>
          </a:xfrm>
          <a:prstGeom prst="rect">
            <a:avLst/>
          </a:prstGeom>
        </p:spPr>
      </p:pic>
      <p:sp>
        <p:nvSpPr>
          <p:cNvPr id="5" name="4 CuadroTexto"/>
          <p:cNvSpPr txBox="1"/>
          <p:nvPr/>
        </p:nvSpPr>
        <p:spPr>
          <a:xfrm>
            <a:off x="1000100" y="714356"/>
            <a:ext cx="5143536" cy="1323439"/>
          </a:xfrm>
          <a:prstGeom prst="rect">
            <a:avLst/>
          </a:prstGeom>
          <a:noFill/>
        </p:spPr>
        <p:txBody>
          <a:bodyPr wrap="square" rtlCol="0">
            <a:spAutoFit/>
          </a:bodyPr>
          <a:lstStyle/>
          <a:p>
            <a:r>
              <a:rPr lang="es-ES" sz="4000" dirty="0" smtClean="0">
                <a:solidFill>
                  <a:srgbClr val="0070C0"/>
                </a:solidFill>
                <a:effectLst>
                  <a:outerShdw blurRad="50800" dist="50800" dir="5400000" algn="ctr" rotWithShape="0">
                    <a:schemeClr val="tx1"/>
                  </a:outerShdw>
                </a:effectLst>
                <a:latin typeface="Impact" pitchFamily="34" charset="0"/>
              </a:rPr>
              <a:t>Los Recursos de la Biosfera son de Todos:</a:t>
            </a:r>
            <a:endParaRPr lang="es-ES" sz="4000" dirty="0">
              <a:solidFill>
                <a:srgbClr val="0070C0"/>
              </a:solidFill>
              <a:effectLst>
                <a:outerShdw blurRad="50800" dist="50800" dir="5400000" algn="ctr" rotWithShape="0">
                  <a:schemeClr val="tx1"/>
                </a:outerShdw>
              </a:effectLst>
              <a:latin typeface="Impact" pitchFamily="34" charset="0"/>
            </a:endParaRPr>
          </a:p>
        </p:txBody>
      </p:sp>
      <p:sp>
        <p:nvSpPr>
          <p:cNvPr id="6" name="5 CuadroTexto"/>
          <p:cNvSpPr txBox="1"/>
          <p:nvPr/>
        </p:nvSpPr>
        <p:spPr>
          <a:xfrm>
            <a:off x="1000100" y="2214554"/>
            <a:ext cx="2000264" cy="646331"/>
          </a:xfrm>
          <a:prstGeom prst="rect">
            <a:avLst/>
          </a:prstGeom>
          <a:noFill/>
        </p:spPr>
        <p:txBody>
          <a:bodyPr wrap="square" rtlCol="0">
            <a:spAutoFit/>
          </a:bodyPr>
          <a:lstStyle/>
          <a:p>
            <a:pPr>
              <a:buFont typeface="Wingdings" pitchFamily="2" charset="2"/>
              <a:buChar char="ü"/>
            </a:pPr>
            <a:r>
              <a:rPr lang="es-ES" sz="3600" dirty="0" smtClean="0">
                <a:latin typeface="Arial" pitchFamily="34" charset="0"/>
                <a:cs typeface="Arial" pitchFamily="34" charset="0"/>
              </a:rPr>
              <a:t>Agua</a:t>
            </a:r>
          </a:p>
        </p:txBody>
      </p:sp>
      <p:sp>
        <p:nvSpPr>
          <p:cNvPr id="7" name="6 CuadroTexto"/>
          <p:cNvSpPr txBox="1"/>
          <p:nvPr/>
        </p:nvSpPr>
        <p:spPr>
          <a:xfrm>
            <a:off x="1000100" y="2925545"/>
            <a:ext cx="1785950" cy="646331"/>
          </a:xfrm>
          <a:prstGeom prst="rect">
            <a:avLst/>
          </a:prstGeom>
          <a:noFill/>
        </p:spPr>
        <p:txBody>
          <a:bodyPr wrap="square" rtlCol="0">
            <a:spAutoFit/>
          </a:bodyPr>
          <a:lstStyle/>
          <a:p>
            <a:pPr>
              <a:buFont typeface="Wingdings" pitchFamily="2" charset="2"/>
              <a:buChar char="ü"/>
            </a:pPr>
            <a:r>
              <a:rPr lang="es-ES" sz="3600" dirty="0" smtClean="0">
                <a:latin typeface="Arial" pitchFamily="34" charset="0"/>
                <a:cs typeface="Arial" pitchFamily="34" charset="0"/>
              </a:rPr>
              <a:t>Aire</a:t>
            </a:r>
          </a:p>
        </p:txBody>
      </p:sp>
      <p:sp>
        <p:nvSpPr>
          <p:cNvPr id="8" name="7 CuadroTexto"/>
          <p:cNvSpPr txBox="1"/>
          <p:nvPr/>
        </p:nvSpPr>
        <p:spPr>
          <a:xfrm>
            <a:off x="1000100" y="3565098"/>
            <a:ext cx="1857388" cy="646331"/>
          </a:xfrm>
          <a:prstGeom prst="rect">
            <a:avLst/>
          </a:prstGeom>
          <a:noFill/>
        </p:spPr>
        <p:txBody>
          <a:bodyPr wrap="square" rtlCol="0">
            <a:spAutoFit/>
          </a:bodyPr>
          <a:lstStyle/>
          <a:p>
            <a:pPr>
              <a:buFont typeface="Wingdings" pitchFamily="2" charset="2"/>
              <a:buChar char="ü"/>
            </a:pPr>
            <a:r>
              <a:rPr lang="es-ES" sz="3600" dirty="0" smtClean="0">
                <a:latin typeface="Arial" pitchFamily="34" charset="0"/>
                <a:cs typeface="Arial" pitchFamily="34" charset="0"/>
              </a:rPr>
              <a:t>Suelo</a:t>
            </a:r>
          </a:p>
        </p:txBody>
      </p:sp>
      <p:sp>
        <p:nvSpPr>
          <p:cNvPr id="9" name="8 CuadroTexto"/>
          <p:cNvSpPr txBox="1"/>
          <p:nvPr/>
        </p:nvSpPr>
        <p:spPr>
          <a:xfrm>
            <a:off x="1000100" y="4211429"/>
            <a:ext cx="4643470" cy="1200329"/>
          </a:xfrm>
          <a:prstGeom prst="rect">
            <a:avLst/>
          </a:prstGeom>
          <a:noFill/>
        </p:spPr>
        <p:txBody>
          <a:bodyPr wrap="square" rtlCol="0">
            <a:spAutoFit/>
          </a:bodyPr>
          <a:lstStyle/>
          <a:p>
            <a:pPr>
              <a:buFont typeface="Wingdings" pitchFamily="2" charset="2"/>
              <a:buChar char="ü"/>
            </a:pPr>
            <a:r>
              <a:rPr lang="es-ES" sz="3600" dirty="0" smtClean="0">
                <a:latin typeface="Arial" pitchFamily="34" charset="0"/>
                <a:cs typeface="Arial" pitchFamily="34" charset="0"/>
              </a:rPr>
              <a:t>Biodiversidad de la </a:t>
            </a:r>
          </a:p>
          <a:p>
            <a:r>
              <a:rPr lang="es-ES" sz="3600" dirty="0" smtClean="0">
                <a:latin typeface="Arial" pitchFamily="34" charset="0"/>
                <a:cs typeface="Arial" pitchFamily="34" charset="0"/>
              </a:rPr>
              <a:t>   naturaleza</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ssolv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dissolv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dissolve">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ANTECEDENTES copi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357422" y="428604"/>
            <a:ext cx="6215106" cy="707886"/>
          </a:xfrm>
          <a:prstGeom prst="rect">
            <a:avLst/>
          </a:prstGeom>
          <a:noFill/>
        </p:spPr>
        <p:txBody>
          <a:bodyPr wrap="square" rtlCol="0">
            <a:spAutoFit/>
          </a:bodyPr>
          <a:lstStyle/>
          <a:p>
            <a:r>
              <a:rPr lang="es-ES" sz="4000" dirty="0" smtClean="0">
                <a:solidFill>
                  <a:schemeClr val="accent5"/>
                </a:solidFill>
                <a:effectLst>
                  <a:outerShdw blurRad="50800" dist="50800" dir="5400000" algn="ctr" rotWithShape="0">
                    <a:schemeClr val="tx1"/>
                  </a:outerShdw>
                </a:effectLst>
                <a:latin typeface="Impact" pitchFamily="34" charset="0"/>
              </a:rPr>
              <a:t>Antecedentes Doctrinarios</a:t>
            </a:r>
            <a:endParaRPr lang="es-ES" sz="4000" dirty="0">
              <a:solidFill>
                <a:schemeClr val="accent5"/>
              </a:solidFill>
              <a:effectLst>
                <a:outerShdw blurRad="50800" dist="50800" dir="5400000" algn="ctr" rotWithShape="0">
                  <a:schemeClr val="tx1"/>
                </a:outerShdw>
              </a:effectLst>
              <a:latin typeface="Impact" pitchFamily="34" charset="0"/>
            </a:endParaRPr>
          </a:p>
        </p:txBody>
      </p:sp>
      <p:sp>
        <p:nvSpPr>
          <p:cNvPr id="6" name="5 CuadroTexto"/>
          <p:cNvSpPr txBox="1"/>
          <p:nvPr/>
        </p:nvSpPr>
        <p:spPr>
          <a:xfrm>
            <a:off x="2643174" y="1285860"/>
            <a:ext cx="5857916" cy="1723549"/>
          </a:xfrm>
          <a:prstGeom prst="rect">
            <a:avLst/>
          </a:prstGeom>
          <a:noFill/>
        </p:spPr>
        <p:txBody>
          <a:bodyPr wrap="square" rtlCol="0">
            <a:spAutoFit/>
          </a:bodyPr>
          <a:lstStyle/>
          <a:p>
            <a:pPr>
              <a:buFont typeface="Wingdings" pitchFamily="2" charset="2"/>
              <a:buChar char="§"/>
            </a:pPr>
            <a:r>
              <a:rPr lang="es-ES" sz="2200" b="1" dirty="0" smtClean="0">
                <a:latin typeface="Arial" pitchFamily="34" charset="0"/>
                <a:cs typeface="Arial" pitchFamily="34" charset="0"/>
              </a:rPr>
              <a:t> John Stuart </a:t>
            </a:r>
            <a:r>
              <a:rPr lang="es-ES" sz="2200" b="1" dirty="0" err="1" smtClean="0">
                <a:latin typeface="Arial" pitchFamily="34" charset="0"/>
                <a:cs typeface="Arial" pitchFamily="34" charset="0"/>
              </a:rPr>
              <a:t>Mill</a:t>
            </a:r>
            <a:r>
              <a:rPr lang="es-ES" sz="2200" b="1" dirty="0" smtClean="0">
                <a:latin typeface="Arial" pitchFamily="34" charset="0"/>
                <a:cs typeface="Arial" pitchFamily="34" charset="0"/>
              </a:rPr>
              <a:t>:</a:t>
            </a:r>
          </a:p>
          <a:p>
            <a:r>
              <a:rPr lang="es-MX" sz="2200" i="1" dirty="0" smtClean="0">
                <a:latin typeface="Arial" pitchFamily="34" charset="0"/>
                <a:cs typeface="Arial" pitchFamily="34" charset="0"/>
              </a:rPr>
              <a:t>“…Los bosques, las aguas y la propia tierra son herencia que ha recibido la raza humana…”.</a:t>
            </a:r>
            <a:endParaRPr lang="es-ES" sz="2200" i="1" dirty="0" smtClean="0">
              <a:latin typeface="Arial" pitchFamily="34" charset="0"/>
              <a:cs typeface="Arial" pitchFamily="34" charset="0"/>
            </a:endParaRPr>
          </a:p>
          <a:p>
            <a:endParaRPr lang="es-ES" dirty="0"/>
          </a:p>
        </p:txBody>
      </p:sp>
      <p:sp>
        <p:nvSpPr>
          <p:cNvPr id="7" name="6 CuadroTexto"/>
          <p:cNvSpPr txBox="1"/>
          <p:nvPr/>
        </p:nvSpPr>
        <p:spPr>
          <a:xfrm>
            <a:off x="2928926" y="2857496"/>
            <a:ext cx="5786478" cy="2831544"/>
          </a:xfrm>
          <a:prstGeom prst="rect">
            <a:avLst/>
          </a:prstGeom>
          <a:noFill/>
        </p:spPr>
        <p:txBody>
          <a:bodyPr wrap="square" rtlCol="0">
            <a:spAutoFit/>
          </a:bodyPr>
          <a:lstStyle/>
          <a:p>
            <a:pPr algn="r">
              <a:buFont typeface="Wingdings" pitchFamily="2" charset="2"/>
              <a:buChar char="§"/>
            </a:pPr>
            <a:r>
              <a:rPr lang="es-MX" sz="2400" b="1" dirty="0" smtClean="0">
                <a:latin typeface="Arial" pitchFamily="34" charset="0"/>
                <a:cs typeface="Arial" pitchFamily="34" charset="0"/>
              </a:rPr>
              <a:t> Ramón Martín Mateo:</a:t>
            </a:r>
            <a:endParaRPr lang="es-ES" sz="2400" b="1" dirty="0" smtClean="0">
              <a:latin typeface="Arial" pitchFamily="34" charset="0"/>
              <a:cs typeface="Arial" pitchFamily="34" charset="0"/>
            </a:endParaRPr>
          </a:p>
          <a:p>
            <a:pPr algn="r"/>
            <a:r>
              <a:rPr lang="es-MX" sz="2200" i="1" dirty="0" smtClean="0">
                <a:latin typeface="Arial" pitchFamily="34" charset="0"/>
                <a:cs typeface="Arial" pitchFamily="34" charset="0"/>
              </a:rPr>
              <a:t> “Nadie excepto algunos economistas fundamentalistas seguidores de la Escuela de Chicago, ha cuestionado seriamente la necesidad de dejar en manos</a:t>
            </a:r>
          </a:p>
          <a:p>
            <a:pPr algn="r"/>
            <a:r>
              <a:rPr lang="es-MX" sz="2200" i="1" dirty="0" smtClean="0">
                <a:latin typeface="Arial" pitchFamily="34" charset="0"/>
                <a:cs typeface="Arial" pitchFamily="34" charset="0"/>
              </a:rPr>
              <a:t>de la colectividad la ordenación de la gestión de los bienes comunes”.  </a:t>
            </a:r>
            <a:endParaRPr lang="es-ES" sz="2200" i="1" dirty="0" smtClean="0">
              <a:latin typeface="Arial" pitchFamily="34" charset="0"/>
              <a:cs typeface="Arial" pitchFamily="34" charset="0"/>
            </a:endParaRPr>
          </a:p>
          <a:p>
            <a:pPr algn="r"/>
            <a:endParaRPr lang="es-ES" sz="2200" i="1"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 POBREZA VS CRISIS 2 copia.jpg"/>
          <p:cNvPicPr>
            <a:picLocks noChangeAspect="1"/>
          </p:cNvPicPr>
          <p:nvPr/>
        </p:nvPicPr>
        <p:blipFill>
          <a:blip r:embed="rId2"/>
          <a:stretch>
            <a:fillRect/>
          </a:stretch>
        </p:blipFill>
        <p:spPr>
          <a:xfrm>
            <a:off x="1" y="0"/>
            <a:ext cx="9143999" cy="6858000"/>
          </a:xfrm>
          <a:prstGeom prst="rect">
            <a:avLst/>
          </a:prstGeom>
        </p:spPr>
      </p:pic>
      <p:sp>
        <p:nvSpPr>
          <p:cNvPr id="5" name="4 CuadroTexto"/>
          <p:cNvSpPr txBox="1"/>
          <p:nvPr/>
        </p:nvSpPr>
        <p:spPr>
          <a:xfrm>
            <a:off x="0" y="285728"/>
            <a:ext cx="7358082" cy="1754326"/>
          </a:xfrm>
          <a:prstGeom prst="rect">
            <a:avLst/>
          </a:prstGeom>
          <a:noFill/>
        </p:spPr>
        <p:txBody>
          <a:bodyPr wrap="square" rtlCol="0">
            <a:spAutoFit/>
          </a:bodyPr>
          <a:lstStyle/>
          <a:p>
            <a:pPr marL="0" lvl="1" algn="ctr"/>
            <a:r>
              <a:rPr lang="es-ES" sz="3600" dirty="0" smtClean="0">
                <a:solidFill>
                  <a:schemeClr val="accent2">
                    <a:lumMod val="75000"/>
                  </a:schemeClr>
                </a:solidFill>
                <a:effectLst>
                  <a:outerShdw blurRad="50800" dist="50800" dir="5400000" algn="ctr" rotWithShape="0">
                    <a:schemeClr val="tx1"/>
                  </a:outerShdw>
                </a:effectLst>
                <a:latin typeface="Impact" pitchFamily="34" charset="0"/>
              </a:rPr>
              <a:t>EL INICIO DE LA ACCION MUNDIAL O </a:t>
            </a:r>
          </a:p>
          <a:p>
            <a:pPr marL="0" lvl="1" algn="ctr"/>
            <a:r>
              <a:rPr lang="es-ES" sz="3600" dirty="0" smtClean="0">
                <a:solidFill>
                  <a:schemeClr val="accent2">
                    <a:lumMod val="75000"/>
                  </a:schemeClr>
                </a:solidFill>
                <a:effectLst>
                  <a:outerShdw blurRad="50800" dist="50800" dir="5400000" algn="ctr" rotWithShape="0">
                    <a:schemeClr val="tx1"/>
                  </a:outerShdw>
                </a:effectLst>
                <a:latin typeface="Impact" pitchFamily="34" charset="0"/>
              </a:rPr>
              <a:t>“EL PISTOLETAZO DE SALIDA” CONTRA </a:t>
            </a:r>
          </a:p>
          <a:p>
            <a:pPr marL="0" lvl="1" algn="ctr"/>
            <a:r>
              <a:rPr lang="es-ES" sz="3600" dirty="0" smtClean="0">
                <a:solidFill>
                  <a:schemeClr val="accent2">
                    <a:lumMod val="75000"/>
                  </a:schemeClr>
                </a:solidFill>
                <a:effectLst>
                  <a:outerShdw blurRad="50800" dist="50800" dir="5400000" algn="ctr" rotWithShape="0">
                    <a:schemeClr val="tx1"/>
                  </a:outerShdw>
                </a:effectLst>
                <a:latin typeface="Impact" pitchFamily="34" charset="0"/>
              </a:rPr>
              <a:t>LA POBREZA Y EL HAMBRE</a:t>
            </a:r>
            <a:endParaRPr lang="es-ES" sz="3600" dirty="0">
              <a:solidFill>
                <a:schemeClr val="accent5">
                  <a:lumMod val="75000"/>
                </a:schemeClr>
              </a:solidFill>
              <a:effectLst>
                <a:outerShdw blurRad="50800" dist="50800" dir="5400000" algn="ctr" rotWithShape="0">
                  <a:schemeClr val="tx1"/>
                </a:outerShdw>
              </a:effectLst>
              <a:latin typeface="Impact" pitchFamily="34" charset="0"/>
            </a:endParaRPr>
          </a:p>
        </p:txBody>
      </p:sp>
      <p:sp>
        <p:nvSpPr>
          <p:cNvPr id="8" name="7 CuadroTexto"/>
          <p:cNvSpPr txBox="1"/>
          <p:nvPr/>
        </p:nvSpPr>
        <p:spPr>
          <a:xfrm>
            <a:off x="285720" y="2071678"/>
            <a:ext cx="6215106" cy="2985433"/>
          </a:xfrm>
          <a:prstGeom prst="rect">
            <a:avLst/>
          </a:prstGeom>
          <a:noFill/>
        </p:spPr>
        <p:txBody>
          <a:bodyPr wrap="square" rtlCol="0">
            <a:spAutoFit/>
          </a:bodyPr>
          <a:lstStyle/>
          <a:p>
            <a:r>
              <a:rPr lang="es-CO" sz="2800" dirty="0" smtClean="0"/>
              <a:t> “</a:t>
            </a:r>
            <a:r>
              <a:rPr lang="es-CO" sz="2000" b="1" dirty="0" smtClean="0"/>
              <a:t>III. El desarrollo y la erradicación de la pobreza.</a:t>
            </a:r>
            <a:endParaRPr lang="es-CO" sz="2000" dirty="0" smtClean="0"/>
          </a:p>
          <a:p>
            <a:r>
              <a:rPr lang="es-CO" sz="2000" dirty="0" smtClean="0"/>
              <a:t>11. No escatimaremos esfuerzos para liberar a nuestros semejantes, hombres, mujeres y niños, de las condiciones abyectas y deshumanizadoras de la pobreza extrema, a la que en la actualidad están sometidos más de </a:t>
            </a:r>
            <a:r>
              <a:rPr lang="es-CO" sz="2000" b="1" dirty="0" smtClean="0"/>
              <a:t>1.000 millones de seres humanos. </a:t>
            </a:r>
            <a:r>
              <a:rPr lang="es-CO" sz="2000" dirty="0" smtClean="0"/>
              <a:t>Estamos empeñados en hacer realidad para todos ellos el derecho al desarrollo y a poner a toda la especie humana al abrigo de la necesidad”</a:t>
            </a:r>
            <a:r>
              <a:rPr lang="es-MX" sz="2000" b="1" dirty="0" smtClean="0">
                <a:latin typeface="Agency FB" pitchFamily="34" charset="0"/>
              </a:rPr>
              <a:t>resolución 55/2 Naciones  Unidas.</a:t>
            </a:r>
            <a:endParaRPr lang="es-ES" sz="2000" b="1" dirty="0">
              <a:latin typeface="Agency FB"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 POBREZA VS CRISIS 2 copi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0" y="357166"/>
            <a:ext cx="7358082" cy="584775"/>
          </a:xfrm>
          <a:prstGeom prst="rect">
            <a:avLst/>
          </a:prstGeom>
          <a:noFill/>
        </p:spPr>
        <p:txBody>
          <a:bodyPr wrap="square" rtlCol="0">
            <a:spAutoFit/>
          </a:bodyPr>
          <a:lstStyle/>
          <a:p>
            <a:pPr marL="0" lvl="1" algn="ctr"/>
            <a:r>
              <a:rPr lang="es-ES" sz="3200" dirty="0" smtClean="0">
                <a:solidFill>
                  <a:schemeClr val="accent2">
                    <a:lumMod val="75000"/>
                  </a:schemeClr>
                </a:solidFill>
                <a:effectLst>
                  <a:outerShdw blurRad="50800" dist="50800" dir="5400000" algn="ctr" rotWithShape="0">
                    <a:schemeClr val="tx1"/>
                  </a:outerShdw>
                </a:effectLst>
                <a:latin typeface="Impact" pitchFamily="34" charset="0"/>
              </a:rPr>
              <a:t>OBJETIVOS DE LA DECLARACION DEL MILENIO</a:t>
            </a:r>
            <a:endParaRPr lang="es-ES" sz="3200" dirty="0">
              <a:solidFill>
                <a:schemeClr val="accent5">
                  <a:lumMod val="75000"/>
                </a:schemeClr>
              </a:solidFill>
              <a:effectLst>
                <a:outerShdw blurRad="50800" dist="50800" dir="5400000" algn="ctr" rotWithShape="0">
                  <a:schemeClr val="tx1"/>
                </a:outerShdw>
              </a:effectLst>
              <a:latin typeface="Impact" pitchFamily="34" charset="0"/>
            </a:endParaRPr>
          </a:p>
        </p:txBody>
      </p:sp>
      <p:sp>
        <p:nvSpPr>
          <p:cNvPr id="8" name="7 CuadroTexto"/>
          <p:cNvSpPr txBox="1"/>
          <p:nvPr/>
        </p:nvSpPr>
        <p:spPr>
          <a:xfrm>
            <a:off x="285720" y="1000108"/>
            <a:ext cx="6072230" cy="4524315"/>
          </a:xfrm>
          <a:prstGeom prst="rect">
            <a:avLst/>
          </a:prstGeom>
          <a:noFill/>
        </p:spPr>
        <p:txBody>
          <a:bodyPr wrap="square" rtlCol="0">
            <a:spAutoFit/>
          </a:bodyPr>
          <a:lstStyle/>
          <a:p>
            <a:r>
              <a:rPr lang="es-CO" sz="2400" dirty="0" smtClean="0"/>
              <a:t>1º. Erradicar la pobreza extrema y el hambre.</a:t>
            </a:r>
          </a:p>
          <a:p>
            <a:r>
              <a:rPr lang="es-CO" sz="2400" dirty="0" smtClean="0"/>
              <a:t>2º. Lograr la enseñanza primaria universal.</a:t>
            </a:r>
          </a:p>
          <a:p>
            <a:r>
              <a:rPr lang="es-CO" sz="2400" dirty="0" smtClean="0"/>
              <a:t>3º. Promover la igualdad de género y el </a:t>
            </a:r>
          </a:p>
          <a:p>
            <a:r>
              <a:rPr lang="es-CO" sz="2400" dirty="0" smtClean="0"/>
              <a:t>      empoderamiento de la mujer</a:t>
            </a:r>
          </a:p>
          <a:p>
            <a:r>
              <a:rPr lang="es-CO" sz="2400" dirty="0" smtClean="0"/>
              <a:t>4o. Reducir la mortalidad infantil</a:t>
            </a:r>
          </a:p>
          <a:p>
            <a:r>
              <a:rPr lang="es-CO" sz="2400" dirty="0" smtClean="0"/>
              <a:t>5º. Mejorar la salud</a:t>
            </a:r>
          </a:p>
          <a:p>
            <a:r>
              <a:rPr lang="es-CO" sz="2400" dirty="0" smtClean="0"/>
              <a:t>6º. Combatir el VIH/SIDA, el paludismo y otras    </a:t>
            </a:r>
          </a:p>
          <a:p>
            <a:r>
              <a:rPr lang="es-CO" sz="2400" dirty="0" smtClean="0"/>
              <a:t>      enfermedades.</a:t>
            </a:r>
          </a:p>
          <a:p>
            <a:r>
              <a:rPr lang="es-CO" sz="2400" dirty="0" smtClean="0"/>
              <a:t>7º. Garantizar la sostenibilidad del medio </a:t>
            </a:r>
          </a:p>
          <a:p>
            <a:r>
              <a:rPr lang="es-CO" sz="2400" dirty="0" smtClean="0"/>
              <a:t>      ambiente.</a:t>
            </a:r>
          </a:p>
          <a:p>
            <a:r>
              <a:rPr lang="es-CO" sz="2400" dirty="0" smtClean="0"/>
              <a:t>8º. Fomentar una alianza mundial para el </a:t>
            </a:r>
          </a:p>
          <a:p>
            <a:r>
              <a:rPr lang="es-CO" sz="2400" dirty="0" smtClean="0"/>
              <a:t>     desarrollo.</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 POBREZA VS CRISIS 2 copi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0" y="500042"/>
            <a:ext cx="7358082" cy="1200329"/>
          </a:xfrm>
          <a:prstGeom prst="rect">
            <a:avLst/>
          </a:prstGeom>
          <a:noFill/>
        </p:spPr>
        <p:txBody>
          <a:bodyPr wrap="square" rtlCol="0">
            <a:spAutoFit/>
          </a:bodyPr>
          <a:lstStyle/>
          <a:p>
            <a:pPr marL="0" lvl="1" algn="ctr"/>
            <a:r>
              <a:rPr lang="es-ES" sz="3600" dirty="0" smtClean="0">
                <a:solidFill>
                  <a:schemeClr val="accent2">
                    <a:lumMod val="75000"/>
                  </a:schemeClr>
                </a:solidFill>
                <a:effectLst>
                  <a:outerShdw blurRad="50800" dist="50800" dir="5400000" algn="ctr" rotWithShape="0">
                    <a:schemeClr val="tx1"/>
                  </a:outerShdw>
                </a:effectLst>
                <a:latin typeface="Impact" pitchFamily="34" charset="0"/>
              </a:rPr>
              <a:t>LA GLOBALIZACION DE  LA ECONOMIA:</a:t>
            </a:r>
          </a:p>
          <a:p>
            <a:pPr marL="0" lvl="1" algn="ctr"/>
            <a:r>
              <a:rPr lang="es-ES" sz="3600" dirty="0" smtClean="0">
                <a:solidFill>
                  <a:schemeClr val="accent2">
                    <a:lumMod val="75000"/>
                  </a:schemeClr>
                </a:solidFill>
                <a:effectLst>
                  <a:outerShdw blurRad="50800" dist="50800" dir="5400000" algn="ctr" rotWithShape="0">
                    <a:schemeClr val="tx1"/>
                  </a:outerShdw>
                </a:effectLst>
                <a:latin typeface="Impact" pitchFamily="34" charset="0"/>
              </a:rPr>
              <a:t>UNA GLOBALIZACIÓN DEL HAMBRE</a:t>
            </a:r>
            <a:endParaRPr lang="es-ES" sz="3600" dirty="0">
              <a:solidFill>
                <a:schemeClr val="accent5">
                  <a:lumMod val="75000"/>
                </a:schemeClr>
              </a:solidFill>
              <a:effectLst>
                <a:outerShdw blurRad="50800" dist="50800" dir="5400000" algn="ctr" rotWithShape="0">
                  <a:schemeClr val="tx1"/>
                </a:outerShdw>
              </a:effectLst>
              <a:latin typeface="Impact" pitchFamily="34" charset="0"/>
            </a:endParaRPr>
          </a:p>
        </p:txBody>
      </p:sp>
      <p:sp>
        <p:nvSpPr>
          <p:cNvPr id="8" name="7 CuadroTexto"/>
          <p:cNvSpPr txBox="1"/>
          <p:nvPr/>
        </p:nvSpPr>
        <p:spPr>
          <a:xfrm>
            <a:off x="214282" y="2214554"/>
            <a:ext cx="6143668" cy="2677656"/>
          </a:xfrm>
          <a:prstGeom prst="rect">
            <a:avLst/>
          </a:prstGeom>
          <a:noFill/>
        </p:spPr>
        <p:txBody>
          <a:bodyPr wrap="square" rtlCol="0">
            <a:spAutoFit/>
          </a:bodyPr>
          <a:lstStyle/>
          <a:p>
            <a:pPr algn="just"/>
            <a:r>
              <a:rPr lang="es-CO" sz="2800" dirty="0" smtClean="0"/>
              <a:t>“Escribo este libro porque en el Banco Mundial comprobé de primera mano </a:t>
            </a:r>
          </a:p>
          <a:p>
            <a:pPr algn="just"/>
            <a:r>
              <a:rPr lang="es-CO" sz="2800" dirty="0" smtClean="0"/>
              <a:t>el efecto devastador que la globalización    puede tener sobre los países en desarrollo, y especialmente  sobre los pobres  en esos países”. J. </a:t>
            </a:r>
            <a:r>
              <a:rPr lang="es-CO" sz="2800" dirty="0" err="1" smtClean="0"/>
              <a:t>Stiglitz</a:t>
            </a:r>
            <a:r>
              <a:rPr lang="es-CO" sz="2800" dirty="0" smtClean="0"/>
              <a: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 POBREZA VS CRISIS 2 copi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0" y="571480"/>
            <a:ext cx="7358082" cy="707886"/>
          </a:xfrm>
          <a:prstGeom prst="rect">
            <a:avLst/>
          </a:prstGeom>
          <a:noFill/>
        </p:spPr>
        <p:txBody>
          <a:bodyPr wrap="square" rtlCol="0">
            <a:spAutoFit/>
          </a:bodyPr>
          <a:lstStyle/>
          <a:p>
            <a:pPr algn="ctr"/>
            <a:r>
              <a:rPr lang="es-ES" sz="4000" dirty="0" smtClean="0">
                <a:solidFill>
                  <a:srgbClr val="002060"/>
                </a:solidFill>
                <a:effectLst>
                  <a:outerShdw blurRad="50800" dist="50800" dir="5400000" algn="ctr" rotWithShape="0">
                    <a:schemeClr val="tx1"/>
                  </a:outerShdw>
                </a:effectLst>
                <a:latin typeface="Impact" pitchFamily="34" charset="0"/>
              </a:rPr>
              <a:t>POBREZA EXTREMA EN AUMENTO</a:t>
            </a:r>
            <a:endParaRPr lang="es-ES" sz="4000" dirty="0">
              <a:solidFill>
                <a:srgbClr val="002060"/>
              </a:solidFill>
              <a:effectLst>
                <a:outerShdw blurRad="50800" dist="50800" dir="5400000" algn="ctr" rotWithShape="0">
                  <a:schemeClr val="tx1"/>
                </a:outerShdw>
              </a:effectLst>
              <a:latin typeface="Impact" pitchFamily="34" charset="0"/>
            </a:endParaRPr>
          </a:p>
        </p:txBody>
      </p:sp>
      <p:graphicFrame>
        <p:nvGraphicFramePr>
          <p:cNvPr id="7" name="6 Marcador de contenido"/>
          <p:cNvGraphicFramePr>
            <a:graphicFrameLocks noGrp="1"/>
          </p:cNvGraphicFramePr>
          <p:nvPr>
            <p:ph idx="1"/>
          </p:nvPr>
        </p:nvGraphicFramePr>
        <p:xfrm>
          <a:off x="500034" y="1714489"/>
          <a:ext cx="5214974" cy="314327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 FONDO MUNDIAL 2 copia.jpg"/>
          <p:cNvPicPr>
            <a:picLocks noChangeAspect="1"/>
          </p:cNvPicPr>
          <p:nvPr/>
        </p:nvPicPr>
        <p:blipFill>
          <a:blip r:embed="rId2"/>
          <a:stretch>
            <a:fillRect/>
          </a:stretch>
        </p:blipFill>
        <p:spPr>
          <a:xfrm>
            <a:off x="0" y="0"/>
            <a:ext cx="9143999" cy="6858000"/>
          </a:xfrm>
          <a:prstGeom prst="rect">
            <a:avLst/>
          </a:prstGeom>
        </p:spPr>
      </p:pic>
      <p:pic>
        <p:nvPicPr>
          <p:cNvPr id="4" name="Picture 2" descr="http://www.primeraplana.or.cr/version2006/images/fotos/200703151848140.balanza.gif"/>
          <p:cNvPicPr>
            <a:picLocks noChangeAspect="1" noChangeArrowheads="1"/>
          </p:cNvPicPr>
          <p:nvPr/>
        </p:nvPicPr>
        <p:blipFill>
          <a:blip r:embed="rId3"/>
          <a:srcRect/>
          <a:stretch>
            <a:fillRect/>
          </a:stretch>
        </p:blipFill>
        <p:spPr bwMode="auto">
          <a:xfrm>
            <a:off x="1618992" y="1357298"/>
            <a:ext cx="5729527" cy="5151439"/>
          </a:xfrm>
          <a:prstGeom prst="rect">
            <a:avLst/>
          </a:prstGeom>
          <a:noFill/>
          <a:ln w="9525">
            <a:noFill/>
            <a:miter lim="800000"/>
            <a:headEnd/>
            <a:tailEnd/>
          </a:ln>
        </p:spPr>
      </p:pic>
      <p:pic>
        <p:nvPicPr>
          <p:cNvPr id="5" name="Picture 6" descr="http://www.viajejet.com/wp-content/fotos-desnutricion-en-africa.jpg"/>
          <p:cNvPicPr>
            <a:picLocks noChangeAspect="1" noChangeArrowheads="1"/>
          </p:cNvPicPr>
          <p:nvPr/>
        </p:nvPicPr>
        <p:blipFill>
          <a:blip r:embed="rId4"/>
          <a:srcRect/>
          <a:stretch>
            <a:fillRect/>
          </a:stretch>
        </p:blipFill>
        <p:spPr bwMode="auto">
          <a:xfrm>
            <a:off x="2082258" y="2264463"/>
            <a:ext cx="1462611" cy="2234499"/>
          </a:xfrm>
          <a:prstGeom prst="rect">
            <a:avLst/>
          </a:prstGeom>
          <a:noFill/>
          <a:ln w="9525">
            <a:noFill/>
            <a:miter lim="800000"/>
            <a:headEnd/>
            <a:tailEnd/>
          </a:ln>
        </p:spPr>
      </p:pic>
      <p:pic>
        <p:nvPicPr>
          <p:cNvPr id="6" name="Picture 8" descr="http://www.diversityjobs.com/files/images/le_floor_de_Wall_street.jpg"/>
          <p:cNvPicPr>
            <a:picLocks noChangeAspect="1" noChangeArrowheads="1"/>
          </p:cNvPicPr>
          <p:nvPr/>
        </p:nvPicPr>
        <p:blipFill>
          <a:blip r:embed="rId5"/>
          <a:srcRect/>
          <a:stretch>
            <a:fillRect/>
          </a:stretch>
        </p:blipFill>
        <p:spPr bwMode="auto">
          <a:xfrm>
            <a:off x="5034347" y="3121665"/>
            <a:ext cx="2623755" cy="2236155"/>
          </a:xfrm>
          <a:prstGeom prst="rect">
            <a:avLst/>
          </a:prstGeom>
          <a:noFill/>
          <a:ln w="9525">
            <a:noFill/>
            <a:miter lim="800000"/>
            <a:headEnd/>
            <a:tailEnd/>
          </a:ln>
        </p:spPr>
      </p:pic>
      <p:sp>
        <p:nvSpPr>
          <p:cNvPr id="8" name="7 CuadroTexto"/>
          <p:cNvSpPr txBox="1"/>
          <p:nvPr/>
        </p:nvSpPr>
        <p:spPr>
          <a:xfrm>
            <a:off x="928662" y="4786322"/>
            <a:ext cx="2714644" cy="830997"/>
          </a:xfrm>
          <a:prstGeom prst="rect">
            <a:avLst/>
          </a:prstGeom>
          <a:noFill/>
        </p:spPr>
        <p:txBody>
          <a:bodyPr wrap="square" rtlCol="0">
            <a:spAutoFit/>
          </a:bodyPr>
          <a:lstStyle/>
          <a:p>
            <a:pPr algn="ctr"/>
            <a:r>
              <a:rPr lang="es-ES" sz="2400" b="1" dirty="0" smtClean="0">
                <a:latin typeface="Arial" pitchFamily="34" charset="0"/>
                <a:cs typeface="Arial" pitchFamily="34" charset="0"/>
              </a:rPr>
              <a:t>200.000 millones de dólares</a:t>
            </a:r>
            <a:endParaRPr lang="es-ES" sz="2400" b="1" dirty="0">
              <a:latin typeface="Arial" pitchFamily="34" charset="0"/>
              <a:cs typeface="Arial" pitchFamily="34" charset="0"/>
            </a:endParaRPr>
          </a:p>
        </p:txBody>
      </p:sp>
      <p:sp>
        <p:nvSpPr>
          <p:cNvPr id="9" name="8 CuadroTexto"/>
          <p:cNvSpPr txBox="1"/>
          <p:nvPr/>
        </p:nvSpPr>
        <p:spPr>
          <a:xfrm>
            <a:off x="5000628" y="5643578"/>
            <a:ext cx="3000396" cy="830997"/>
          </a:xfrm>
          <a:prstGeom prst="rect">
            <a:avLst/>
          </a:prstGeom>
          <a:noFill/>
        </p:spPr>
        <p:txBody>
          <a:bodyPr wrap="square" rtlCol="0">
            <a:spAutoFit/>
          </a:bodyPr>
          <a:lstStyle/>
          <a:p>
            <a:pPr algn="ctr"/>
            <a:r>
              <a:rPr lang="es-ES" sz="2400" b="1" dirty="0" smtClean="0"/>
              <a:t>700.000 millones</a:t>
            </a:r>
          </a:p>
          <a:p>
            <a:pPr algn="ctr"/>
            <a:r>
              <a:rPr lang="es-ES" sz="2400" b="1" dirty="0" smtClean="0"/>
              <a:t>de dólares</a:t>
            </a:r>
            <a:endParaRPr lang="es-ES" sz="2400" b="1"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anim calcmode="lin" valueType="num">
                                      <p:cBhvr>
                                        <p:cTn id="28" dur="500" fill="hold"/>
                                        <p:tgtEl>
                                          <p:spTgt spid="6"/>
                                        </p:tgtEl>
                                        <p:attrNameLst>
                                          <p:attrName>ppt_x</p:attrName>
                                        </p:attrNameLst>
                                      </p:cBhvr>
                                      <p:tavLst>
                                        <p:tav tm="0">
                                          <p:val>
                                            <p:strVal val="#ppt_x"/>
                                          </p:val>
                                        </p:tav>
                                        <p:tav tm="100000">
                                          <p:val>
                                            <p:strVal val="#ppt_x"/>
                                          </p:val>
                                        </p:tav>
                                      </p:tavLst>
                                    </p:anim>
                                    <p:anim calcmode="lin" valueType="num">
                                      <p:cBhvr>
                                        <p:cTn id="29"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 FONDO MUNDIAL 2 copia.jpg"/>
          <p:cNvPicPr>
            <a:picLocks noChangeAspect="1"/>
          </p:cNvPicPr>
          <p:nvPr/>
        </p:nvPicPr>
        <p:blipFill>
          <a:blip r:embed="rId2"/>
          <a:stretch>
            <a:fillRect/>
          </a:stretch>
        </p:blipFill>
        <p:spPr>
          <a:xfrm>
            <a:off x="0" y="0"/>
            <a:ext cx="9143999" cy="6858000"/>
          </a:xfrm>
          <a:prstGeom prst="rect">
            <a:avLst/>
          </a:prstGeom>
        </p:spPr>
      </p:pic>
      <p:pic>
        <p:nvPicPr>
          <p:cNvPr id="4" name="Picture 2" descr="http://www.primeraplana.or.cr/version2006/images/fotos/200703151848140.balanza.gif"/>
          <p:cNvPicPr>
            <a:picLocks noChangeAspect="1" noChangeArrowheads="1"/>
          </p:cNvPicPr>
          <p:nvPr/>
        </p:nvPicPr>
        <p:blipFill>
          <a:blip r:embed="rId3"/>
          <a:srcRect/>
          <a:stretch>
            <a:fillRect/>
          </a:stretch>
        </p:blipFill>
        <p:spPr bwMode="auto">
          <a:xfrm>
            <a:off x="1618992" y="1357298"/>
            <a:ext cx="5729527" cy="5151439"/>
          </a:xfrm>
          <a:prstGeom prst="rect">
            <a:avLst/>
          </a:prstGeom>
          <a:noFill/>
          <a:ln w="9525">
            <a:noFill/>
            <a:miter lim="800000"/>
            <a:headEnd/>
            <a:tailEnd/>
          </a:ln>
        </p:spPr>
      </p:pic>
      <p:pic>
        <p:nvPicPr>
          <p:cNvPr id="5" name="Picture 6" descr="http://www.viajejet.com/wp-content/fotos-desnutricion-en-africa.jpg"/>
          <p:cNvPicPr>
            <a:picLocks noChangeAspect="1" noChangeArrowheads="1"/>
          </p:cNvPicPr>
          <p:nvPr/>
        </p:nvPicPr>
        <p:blipFill>
          <a:blip r:embed="rId4"/>
          <a:srcRect/>
          <a:stretch>
            <a:fillRect/>
          </a:stretch>
        </p:blipFill>
        <p:spPr bwMode="auto">
          <a:xfrm>
            <a:off x="2082258" y="2264463"/>
            <a:ext cx="1462611" cy="2234499"/>
          </a:xfrm>
          <a:prstGeom prst="rect">
            <a:avLst/>
          </a:prstGeom>
          <a:noFill/>
          <a:ln w="9525">
            <a:noFill/>
            <a:miter lim="800000"/>
            <a:headEnd/>
            <a:tailEnd/>
          </a:ln>
        </p:spPr>
      </p:pic>
      <p:pic>
        <p:nvPicPr>
          <p:cNvPr id="6" name="Picture 8" descr="http://www.diversityjobs.com/files/images/le_floor_de_Wall_street.jpg"/>
          <p:cNvPicPr>
            <a:picLocks noChangeAspect="1" noChangeArrowheads="1"/>
          </p:cNvPicPr>
          <p:nvPr/>
        </p:nvPicPr>
        <p:blipFill>
          <a:blip r:embed="rId5"/>
          <a:srcRect/>
          <a:stretch>
            <a:fillRect/>
          </a:stretch>
        </p:blipFill>
        <p:spPr bwMode="auto">
          <a:xfrm>
            <a:off x="5034347" y="3121665"/>
            <a:ext cx="2623755" cy="2236155"/>
          </a:xfrm>
          <a:prstGeom prst="rect">
            <a:avLst/>
          </a:prstGeom>
          <a:noFill/>
          <a:ln w="9525">
            <a:noFill/>
            <a:miter lim="800000"/>
            <a:headEnd/>
            <a:tailEnd/>
          </a:ln>
        </p:spPr>
      </p:pic>
      <p:sp>
        <p:nvSpPr>
          <p:cNvPr id="9" name="8 CuadroTexto"/>
          <p:cNvSpPr txBox="1"/>
          <p:nvPr/>
        </p:nvSpPr>
        <p:spPr>
          <a:xfrm>
            <a:off x="5000628" y="5643578"/>
            <a:ext cx="3000396" cy="830997"/>
          </a:xfrm>
          <a:prstGeom prst="rect">
            <a:avLst/>
          </a:prstGeom>
          <a:noFill/>
        </p:spPr>
        <p:txBody>
          <a:bodyPr wrap="square" rtlCol="0">
            <a:spAutoFit/>
          </a:bodyPr>
          <a:lstStyle/>
          <a:p>
            <a:pPr algn="ctr"/>
            <a:r>
              <a:rPr lang="es-ES" sz="2400" b="1" dirty="0" smtClean="0"/>
              <a:t>TERRORISTAS FINANCIEROS?</a:t>
            </a:r>
            <a:endParaRPr lang="es-ES" sz="2400" b="1"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anim calcmode="lin" valueType="num">
                                      <p:cBhvr>
                                        <p:cTn id="23" dur="500" fill="hold"/>
                                        <p:tgtEl>
                                          <p:spTgt spid="6"/>
                                        </p:tgtEl>
                                        <p:attrNameLst>
                                          <p:attrName>ppt_x</p:attrName>
                                        </p:attrNameLst>
                                      </p:cBhvr>
                                      <p:tavLst>
                                        <p:tav tm="0">
                                          <p:val>
                                            <p:strVal val="#ppt_x"/>
                                          </p:val>
                                        </p:tav>
                                        <p:tav tm="100000">
                                          <p:val>
                                            <p:strVal val="#ppt_x"/>
                                          </p:val>
                                        </p:tav>
                                      </p:tavLst>
                                    </p:anim>
                                    <p:anim calcmode="lin" valueType="num">
                                      <p:cBhvr>
                                        <p:cTn id="24"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 POBREZA VS CRISIS 2 copi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0" y="500042"/>
            <a:ext cx="7358082" cy="1200329"/>
          </a:xfrm>
          <a:prstGeom prst="rect">
            <a:avLst/>
          </a:prstGeom>
          <a:noFill/>
        </p:spPr>
        <p:txBody>
          <a:bodyPr wrap="square" rtlCol="0">
            <a:spAutoFit/>
          </a:bodyPr>
          <a:lstStyle/>
          <a:p>
            <a:pPr marL="0" lvl="1" algn="ctr"/>
            <a:r>
              <a:rPr lang="es-ES" sz="3600" dirty="0" smtClean="0">
                <a:solidFill>
                  <a:schemeClr val="accent2">
                    <a:lumMod val="75000"/>
                  </a:schemeClr>
                </a:solidFill>
                <a:effectLst>
                  <a:outerShdw blurRad="50800" dist="50800" dir="5400000" algn="ctr" rotWithShape="0">
                    <a:schemeClr val="tx1"/>
                  </a:outerShdw>
                </a:effectLst>
                <a:latin typeface="Impact" pitchFamily="34" charset="0"/>
              </a:rPr>
              <a:t>EN PALABRAS DEL  EX-CANDIDATO MCCAIN</a:t>
            </a:r>
            <a:endParaRPr lang="es-ES" sz="3600" dirty="0">
              <a:solidFill>
                <a:schemeClr val="accent5">
                  <a:lumMod val="75000"/>
                </a:schemeClr>
              </a:solidFill>
              <a:effectLst>
                <a:outerShdw blurRad="50800" dist="50800" dir="5400000" algn="ctr" rotWithShape="0">
                  <a:schemeClr val="tx1"/>
                </a:outerShdw>
              </a:effectLst>
              <a:latin typeface="Impact" pitchFamily="34" charset="0"/>
            </a:endParaRPr>
          </a:p>
        </p:txBody>
      </p:sp>
      <p:sp>
        <p:nvSpPr>
          <p:cNvPr id="8" name="7 CuadroTexto"/>
          <p:cNvSpPr txBox="1"/>
          <p:nvPr/>
        </p:nvSpPr>
        <p:spPr>
          <a:xfrm>
            <a:off x="285720" y="2643182"/>
            <a:ext cx="6072230" cy="1569660"/>
          </a:xfrm>
          <a:prstGeom prst="rect">
            <a:avLst/>
          </a:prstGeom>
          <a:noFill/>
        </p:spPr>
        <p:txBody>
          <a:bodyPr wrap="square" rtlCol="0">
            <a:spAutoFit/>
          </a:bodyPr>
          <a:lstStyle/>
          <a:p>
            <a:pPr algn="just"/>
            <a:r>
              <a:rPr lang="es-CO" sz="3200" dirty="0" smtClean="0"/>
              <a:t>“…SE RECOMPENSA LA CODICIA … LA CODICIA CORPORATIVA Y LA CORRUPCION DE WALL STREET…”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POBREZA VS CRISIS copia.jpg"/>
          <p:cNvPicPr>
            <a:picLocks noChangeAspect="1"/>
          </p:cNvPicPr>
          <p:nvPr/>
        </p:nvPicPr>
        <p:blipFill>
          <a:blip r:embed="rId2"/>
          <a:stretch>
            <a:fillRect/>
          </a:stretch>
        </p:blipFill>
        <p:spPr>
          <a:xfrm>
            <a:off x="0" y="0"/>
            <a:ext cx="9143999" cy="6858000"/>
          </a:xfrm>
          <a:prstGeom prst="rect">
            <a:avLst/>
          </a:prstGeom>
        </p:spPr>
      </p:pic>
      <p:sp>
        <p:nvSpPr>
          <p:cNvPr id="3" name="2 CuadroTexto"/>
          <p:cNvSpPr txBox="1"/>
          <p:nvPr/>
        </p:nvSpPr>
        <p:spPr>
          <a:xfrm>
            <a:off x="1857356" y="785794"/>
            <a:ext cx="7143800" cy="707886"/>
          </a:xfrm>
          <a:prstGeom prst="rect">
            <a:avLst/>
          </a:prstGeom>
          <a:noFill/>
        </p:spPr>
        <p:txBody>
          <a:bodyPr wrap="square" rtlCol="0">
            <a:spAutoFit/>
          </a:bodyPr>
          <a:lstStyle/>
          <a:p>
            <a:pPr algn="ctr"/>
            <a:r>
              <a:rPr lang="es-ES" sz="4000" dirty="0" smtClean="0">
                <a:solidFill>
                  <a:schemeClr val="accent2">
                    <a:lumMod val="75000"/>
                  </a:schemeClr>
                </a:solidFill>
                <a:effectLst>
                  <a:outerShdw blurRad="50800" dist="50800" dir="5400000" algn="ctr" rotWithShape="0">
                    <a:schemeClr val="tx1"/>
                  </a:outerShdw>
                </a:effectLst>
                <a:latin typeface="Impact" pitchFamily="34" charset="0"/>
              </a:rPr>
              <a:t>Pobreza</a:t>
            </a:r>
            <a:r>
              <a:rPr lang="es-ES" sz="4000" dirty="0" smtClean="0">
                <a:effectLst>
                  <a:outerShdw blurRad="50800" dist="50800" dir="5400000" algn="ctr" rotWithShape="0">
                    <a:schemeClr val="tx1"/>
                  </a:outerShdw>
                </a:effectLst>
                <a:latin typeface="Impact" pitchFamily="34" charset="0"/>
              </a:rPr>
              <a:t>   </a:t>
            </a:r>
            <a:r>
              <a:rPr lang="es-ES" sz="4000" dirty="0" smtClean="0">
                <a:solidFill>
                  <a:schemeClr val="bg1">
                    <a:lumMod val="65000"/>
                  </a:schemeClr>
                </a:solidFill>
                <a:effectLst>
                  <a:outerShdw blurRad="50800" dist="50800" dir="5400000" algn="ctr" rotWithShape="0">
                    <a:schemeClr val="tx1"/>
                  </a:outerShdw>
                </a:effectLst>
                <a:latin typeface="Impact" pitchFamily="34" charset="0"/>
              </a:rPr>
              <a:t>vs</a:t>
            </a:r>
            <a:r>
              <a:rPr lang="es-ES" sz="4000" dirty="0" smtClean="0">
                <a:effectLst>
                  <a:outerShdw blurRad="50800" dist="50800" dir="5400000" algn="ctr" rotWithShape="0">
                    <a:schemeClr val="tx1"/>
                  </a:outerShdw>
                </a:effectLst>
                <a:latin typeface="Impact" pitchFamily="34" charset="0"/>
              </a:rPr>
              <a:t>  </a:t>
            </a:r>
            <a:r>
              <a:rPr lang="es-ES" sz="4000" dirty="0" smtClean="0">
                <a:solidFill>
                  <a:schemeClr val="accent5">
                    <a:lumMod val="75000"/>
                  </a:schemeClr>
                </a:solidFill>
                <a:effectLst>
                  <a:outerShdw blurRad="50800" dist="50800" dir="5400000" algn="ctr" rotWithShape="0">
                    <a:schemeClr val="tx1"/>
                  </a:outerShdw>
                </a:effectLst>
                <a:latin typeface="Impact" pitchFamily="34" charset="0"/>
              </a:rPr>
              <a:t>Crisis Financiera</a:t>
            </a:r>
            <a:endParaRPr lang="es-ES" sz="4000" dirty="0">
              <a:solidFill>
                <a:schemeClr val="accent5">
                  <a:lumMod val="75000"/>
                </a:schemeClr>
              </a:solidFill>
              <a:effectLst>
                <a:outerShdw blurRad="50800" dist="50800" dir="5400000" algn="ctr" rotWithShape="0">
                  <a:schemeClr val="tx1"/>
                </a:outerShdw>
              </a:effectLst>
              <a:latin typeface="Impact" pitchFamily="34" charset="0"/>
            </a:endParaRPr>
          </a:p>
        </p:txBody>
      </p:sp>
      <p:sp>
        <p:nvSpPr>
          <p:cNvPr id="5" name="4 CuadroTexto"/>
          <p:cNvSpPr txBox="1"/>
          <p:nvPr/>
        </p:nvSpPr>
        <p:spPr>
          <a:xfrm>
            <a:off x="2571736" y="1620742"/>
            <a:ext cx="2286016" cy="2954655"/>
          </a:xfrm>
          <a:prstGeom prst="rect">
            <a:avLst/>
          </a:prstGeom>
          <a:noFill/>
        </p:spPr>
        <p:txBody>
          <a:bodyPr wrap="square" rtlCol="0">
            <a:spAutoFit/>
          </a:bodyPr>
          <a:lstStyle/>
          <a:p>
            <a:pPr algn="just"/>
            <a:r>
              <a:rPr lang="es-MX" sz="2400" b="1" dirty="0" smtClean="0">
                <a:latin typeface="Agency FB" pitchFamily="34" charset="0"/>
              </a:rPr>
              <a:t>Han transcurrido ocho años</a:t>
            </a:r>
            <a:r>
              <a:rPr lang="es-ES" sz="2400" b="1" dirty="0" smtClean="0">
                <a:latin typeface="Agency FB" pitchFamily="34" charset="0"/>
              </a:rPr>
              <a:t> </a:t>
            </a:r>
            <a:r>
              <a:rPr lang="es-MX" sz="2400" b="1" dirty="0" smtClean="0">
                <a:latin typeface="Agency FB" pitchFamily="34" charset="0"/>
              </a:rPr>
              <a:t>desde los ODM de 2000, sin   que los 200.000 millones de dólares se hayan aportado para afrontarla.</a:t>
            </a:r>
            <a:endParaRPr lang="es-ES" sz="2400" b="1" dirty="0" smtClean="0">
              <a:latin typeface="Agency FB" pitchFamily="34" charset="0"/>
            </a:endParaRPr>
          </a:p>
          <a:p>
            <a:endParaRPr lang="es-ES" dirty="0"/>
          </a:p>
        </p:txBody>
      </p:sp>
      <p:sp>
        <p:nvSpPr>
          <p:cNvPr id="6" name="5 CuadroTexto"/>
          <p:cNvSpPr txBox="1"/>
          <p:nvPr/>
        </p:nvSpPr>
        <p:spPr>
          <a:xfrm>
            <a:off x="5357818" y="1643050"/>
            <a:ext cx="2786082" cy="1569660"/>
          </a:xfrm>
          <a:prstGeom prst="rect">
            <a:avLst/>
          </a:prstGeom>
          <a:noFill/>
        </p:spPr>
        <p:txBody>
          <a:bodyPr wrap="square" rtlCol="0">
            <a:spAutoFit/>
          </a:bodyPr>
          <a:lstStyle/>
          <a:p>
            <a:pPr algn="just"/>
            <a:r>
              <a:rPr lang="es-ES" sz="2400" b="1" dirty="0" smtClean="0">
                <a:latin typeface="Agency FB" pitchFamily="34" charset="0"/>
              </a:rPr>
              <a:t>En una semana se aprobó aportar 700.000 millones de dólares para superarla.</a:t>
            </a:r>
            <a:endParaRPr lang="es-ES" sz="2400" b="1" dirty="0">
              <a:latin typeface="Agency FB"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lide(fromBottom)">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lide(fromBottom)">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CREACION FONDO MUNDIAL copi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214282" y="357166"/>
            <a:ext cx="8286808" cy="1200329"/>
          </a:xfrm>
          <a:prstGeom prst="rect">
            <a:avLst/>
          </a:prstGeom>
          <a:noFill/>
        </p:spPr>
        <p:txBody>
          <a:bodyPr wrap="square" rtlCol="0">
            <a:spAutoFit/>
          </a:bodyPr>
          <a:lstStyle/>
          <a:p>
            <a:pPr algn="ctr"/>
            <a:r>
              <a:rPr lang="es-MX" sz="3600" dirty="0" smtClean="0">
                <a:solidFill>
                  <a:schemeClr val="accent5">
                    <a:lumMod val="75000"/>
                  </a:schemeClr>
                </a:solidFill>
                <a:effectLst>
                  <a:outerShdw blurRad="50800" dist="50800" dir="5400000" algn="ctr" rotWithShape="0">
                    <a:schemeClr val="tx1"/>
                  </a:outerShdw>
                </a:effectLst>
                <a:latin typeface="Impact" pitchFamily="34" charset="0"/>
              </a:rPr>
              <a:t>Creación del FONDO MUNDIAL</a:t>
            </a:r>
          </a:p>
          <a:p>
            <a:pPr algn="ctr"/>
            <a:r>
              <a:rPr lang="es-MX" sz="3600" dirty="0" smtClean="0">
                <a:solidFill>
                  <a:schemeClr val="accent5">
                    <a:lumMod val="75000"/>
                  </a:schemeClr>
                </a:solidFill>
                <a:effectLst>
                  <a:outerShdw blurRad="50800" dist="50800" dir="5400000" algn="ctr" rotWithShape="0">
                    <a:schemeClr val="tx1"/>
                  </a:outerShdw>
                </a:effectLst>
                <a:latin typeface="Impact" pitchFamily="34" charset="0"/>
              </a:rPr>
              <a:t>Contra la Pobreza y el Hambre. FMCPH.</a:t>
            </a:r>
            <a:endParaRPr lang="es-ES" sz="3600" dirty="0">
              <a:solidFill>
                <a:schemeClr val="accent5">
                  <a:lumMod val="75000"/>
                </a:schemeClr>
              </a:solidFill>
              <a:effectLst>
                <a:outerShdw blurRad="50800" dist="50800" dir="5400000" algn="ctr" rotWithShape="0">
                  <a:schemeClr val="tx1"/>
                </a:outerShdw>
              </a:effectLst>
              <a:latin typeface="Impact" pitchFamily="34" charset="0"/>
            </a:endParaRPr>
          </a:p>
        </p:txBody>
      </p:sp>
      <p:sp>
        <p:nvSpPr>
          <p:cNvPr id="6" name="5 CuadroTexto"/>
          <p:cNvSpPr txBox="1"/>
          <p:nvPr/>
        </p:nvSpPr>
        <p:spPr>
          <a:xfrm>
            <a:off x="857224" y="1564834"/>
            <a:ext cx="6929486" cy="1292662"/>
          </a:xfrm>
          <a:prstGeom prst="rect">
            <a:avLst/>
          </a:prstGeom>
          <a:noFill/>
        </p:spPr>
        <p:txBody>
          <a:bodyPr wrap="square" rtlCol="0">
            <a:spAutoFit/>
          </a:bodyPr>
          <a:lstStyle/>
          <a:p>
            <a:pPr algn="just"/>
            <a:r>
              <a:rPr lang="es-MX" sz="2600" b="1" dirty="0" smtClean="0">
                <a:latin typeface="Arial" pitchFamily="34" charset="0"/>
                <a:cs typeface="Arial" pitchFamily="34" charset="0"/>
              </a:rPr>
              <a:t>Aporte del 0.7% de las utilidades netas de las empresas del mundo con destino al FMCPH.</a:t>
            </a:r>
            <a:endParaRPr lang="es-ES" sz="2600" b="1" dirty="0">
              <a:latin typeface="Arial" pitchFamily="34" charset="0"/>
              <a:cs typeface="Arial" pitchFamily="34" charset="0"/>
            </a:endParaRPr>
          </a:p>
        </p:txBody>
      </p:sp>
      <p:sp>
        <p:nvSpPr>
          <p:cNvPr id="7" name="6 CuadroTexto"/>
          <p:cNvSpPr txBox="1"/>
          <p:nvPr/>
        </p:nvSpPr>
        <p:spPr>
          <a:xfrm>
            <a:off x="1285852" y="2786058"/>
            <a:ext cx="6429420" cy="461665"/>
          </a:xfrm>
          <a:prstGeom prst="rect">
            <a:avLst/>
          </a:prstGeom>
          <a:noFill/>
        </p:spPr>
        <p:txBody>
          <a:bodyPr wrap="square" rtlCol="0">
            <a:spAutoFit/>
          </a:bodyPr>
          <a:lstStyle/>
          <a:p>
            <a:pPr>
              <a:buFont typeface="Wingdings" pitchFamily="2" charset="2"/>
              <a:buChar char="v"/>
            </a:pPr>
            <a:r>
              <a:rPr lang="es-MX" sz="2400" dirty="0" smtClean="0">
                <a:solidFill>
                  <a:schemeClr val="accent2"/>
                </a:solidFill>
                <a:latin typeface="Arial" pitchFamily="34" charset="0"/>
                <a:cs typeface="Arial" pitchFamily="34" charset="0"/>
              </a:rPr>
              <a:t> </a:t>
            </a:r>
            <a:r>
              <a:rPr lang="es-MX" sz="2400" dirty="0" smtClean="0">
                <a:latin typeface="Arial" pitchFamily="34" charset="0"/>
                <a:cs typeface="Arial" pitchFamily="34" charset="0"/>
              </a:rPr>
              <a:t>Creado por las Naciones Unidas </a:t>
            </a:r>
            <a:endParaRPr lang="es-ES" sz="2400" dirty="0" smtClean="0">
              <a:latin typeface="Arial" pitchFamily="34" charset="0"/>
              <a:cs typeface="Arial" pitchFamily="34" charset="0"/>
            </a:endParaRPr>
          </a:p>
        </p:txBody>
      </p:sp>
      <p:sp>
        <p:nvSpPr>
          <p:cNvPr id="8" name="7 CuadroTexto"/>
          <p:cNvSpPr txBox="1"/>
          <p:nvPr/>
        </p:nvSpPr>
        <p:spPr>
          <a:xfrm>
            <a:off x="1285852" y="3143248"/>
            <a:ext cx="5572164" cy="461665"/>
          </a:xfrm>
          <a:prstGeom prst="rect">
            <a:avLst/>
          </a:prstGeom>
          <a:noFill/>
        </p:spPr>
        <p:txBody>
          <a:bodyPr wrap="square" rtlCol="0">
            <a:spAutoFit/>
          </a:bodyPr>
          <a:lstStyle/>
          <a:p>
            <a:pPr>
              <a:buFont typeface="Wingdings" pitchFamily="2" charset="2"/>
              <a:buChar char="v"/>
            </a:pPr>
            <a:r>
              <a:rPr lang="es-MX" sz="2400" dirty="0" smtClean="0">
                <a:solidFill>
                  <a:schemeClr val="accent2"/>
                </a:solidFill>
                <a:latin typeface="Arial" pitchFamily="34" charset="0"/>
                <a:cs typeface="Arial" pitchFamily="34" charset="0"/>
              </a:rPr>
              <a:t> </a:t>
            </a:r>
            <a:r>
              <a:rPr lang="es-MX" sz="2400" dirty="0" smtClean="0">
                <a:latin typeface="Arial" pitchFamily="34" charset="0"/>
                <a:cs typeface="Arial" pitchFamily="34" charset="0"/>
              </a:rPr>
              <a:t>Administrado por el Banco Mundial</a:t>
            </a:r>
            <a:endParaRPr lang="es-ES" sz="2400" dirty="0" smtClean="0">
              <a:latin typeface="Arial" pitchFamily="34" charset="0"/>
              <a:cs typeface="Arial" pitchFamily="34" charset="0"/>
            </a:endParaRPr>
          </a:p>
        </p:txBody>
      </p:sp>
      <p:sp>
        <p:nvSpPr>
          <p:cNvPr id="9" name="8 CuadroTexto"/>
          <p:cNvSpPr txBox="1"/>
          <p:nvPr/>
        </p:nvSpPr>
        <p:spPr>
          <a:xfrm>
            <a:off x="1285852" y="3500438"/>
            <a:ext cx="7643866" cy="461665"/>
          </a:xfrm>
          <a:prstGeom prst="rect">
            <a:avLst/>
          </a:prstGeom>
          <a:noFill/>
        </p:spPr>
        <p:txBody>
          <a:bodyPr wrap="square" rtlCol="0">
            <a:spAutoFit/>
          </a:bodyPr>
          <a:lstStyle/>
          <a:p>
            <a:pPr>
              <a:buFont typeface="Wingdings" pitchFamily="2" charset="2"/>
              <a:buChar char="v"/>
            </a:pPr>
            <a:r>
              <a:rPr lang="es-MX" sz="2400" dirty="0" smtClean="0">
                <a:solidFill>
                  <a:schemeClr val="accent2"/>
                </a:solidFill>
                <a:latin typeface="Arial" pitchFamily="34" charset="0"/>
                <a:cs typeface="Arial" pitchFamily="34" charset="0"/>
              </a:rPr>
              <a:t> </a:t>
            </a:r>
            <a:r>
              <a:rPr lang="es-MX" sz="2400" dirty="0" smtClean="0">
                <a:latin typeface="Arial" pitchFamily="34" charset="0"/>
                <a:cs typeface="Arial" pitchFamily="34" charset="0"/>
              </a:rPr>
              <a:t>Participación significativa de los países miembros</a:t>
            </a:r>
            <a:endParaRPr lang="es-ES" sz="2400" dirty="0" smtClean="0">
              <a:latin typeface="Arial" pitchFamily="34" charset="0"/>
              <a:cs typeface="Arial" pitchFamily="34" charset="0"/>
            </a:endParaRPr>
          </a:p>
        </p:txBody>
      </p:sp>
      <p:sp>
        <p:nvSpPr>
          <p:cNvPr id="10" name="9 CuadroTexto"/>
          <p:cNvSpPr txBox="1"/>
          <p:nvPr/>
        </p:nvSpPr>
        <p:spPr>
          <a:xfrm>
            <a:off x="1285852" y="3857628"/>
            <a:ext cx="7286676" cy="461665"/>
          </a:xfrm>
          <a:prstGeom prst="rect">
            <a:avLst/>
          </a:prstGeom>
          <a:noFill/>
        </p:spPr>
        <p:txBody>
          <a:bodyPr wrap="square" rtlCol="0">
            <a:spAutoFit/>
          </a:bodyPr>
          <a:lstStyle/>
          <a:p>
            <a:pPr>
              <a:buFont typeface="Wingdings" pitchFamily="2" charset="2"/>
              <a:buChar char="v"/>
            </a:pPr>
            <a:r>
              <a:rPr lang="es-MX" sz="2400" dirty="0" smtClean="0">
                <a:solidFill>
                  <a:schemeClr val="accent2"/>
                </a:solidFill>
                <a:latin typeface="Arial" pitchFamily="34" charset="0"/>
                <a:cs typeface="Arial" pitchFamily="34" charset="0"/>
              </a:rPr>
              <a:t> </a:t>
            </a:r>
            <a:r>
              <a:rPr lang="es-MX" sz="2400" dirty="0" smtClean="0">
                <a:latin typeface="Arial" pitchFamily="34" charset="0"/>
                <a:cs typeface="Arial" pitchFamily="34" charset="0"/>
              </a:rPr>
              <a:t>Afrontar sin retórica la lucha contra la pobreza </a:t>
            </a:r>
            <a:endParaRPr lang="es-ES" sz="2400" dirty="0" smtClean="0">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lide(fromBottom)">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 FONDO MUNDIAL copia.jpg"/>
          <p:cNvPicPr>
            <a:picLocks noChangeAspect="1"/>
          </p:cNvPicPr>
          <p:nvPr/>
        </p:nvPicPr>
        <p:blipFill>
          <a:blip r:embed="rId2"/>
          <a:stretch>
            <a:fillRect/>
          </a:stretch>
        </p:blipFill>
        <p:spPr>
          <a:xfrm>
            <a:off x="1" y="0"/>
            <a:ext cx="9143999" cy="6858000"/>
          </a:xfrm>
          <a:prstGeom prst="rect">
            <a:avLst/>
          </a:prstGeom>
        </p:spPr>
      </p:pic>
      <p:sp>
        <p:nvSpPr>
          <p:cNvPr id="4" name="3 CuadroTexto"/>
          <p:cNvSpPr txBox="1"/>
          <p:nvPr/>
        </p:nvSpPr>
        <p:spPr>
          <a:xfrm>
            <a:off x="285720" y="3143248"/>
            <a:ext cx="8143932" cy="3847207"/>
          </a:xfrm>
          <a:prstGeom prst="rect">
            <a:avLst/>
          </a:prstGeom>
          <a:noFill/>
        </p:spPr>
        <p:txBody>
          <a:bodyPr wrap="square" rtlCol="0">
            <a:spAutoFit/>
          </a:bodyPr>
          <a:lstStyle/>
          <a:p>
            <a:pPr algn="just"/>
            <a:r>
              <a:rPr lang="es-CO" sz="3200" b="1" dirty="0" smtClean="0">
                <a:solidFill>
                  <a:srgbClr val="002060"/>
                </a:solidFill>
              </a:rPr>
              <a:t>ENTENDIDO COMO UNA ACCIÓN REAL QUE ENFRENTE LA POBREZA Y EL HAMBRE, SIN NINGUNA CLASE DE RETÓRICA, NO SE PUEDE PERMITIR QUE “…MEROS DISCURSOS IMPREGNEN DE VERDE LOS BOLETINES OFICIALES, TRANQUILIZADORES Y SEDANTES DE LA CONCIENCIA COLECTIVA…”. </a:t>
            </a:r>
          </a:p>
          <a:p>
            <a:endParaRPr lang="es-CO" sz="2000" dirty="0" smtClean="0">
              <a:solidFill>
                <a:schemeClr val="accent3">
                  <a:lumMod val="50000"/>
                </a:schemeClr>
              </a:solidFill>
            </a:endParaRPr>
          </a:p>
        </p:txBody>
      </p:sp>
      <p:sp>
        <p:nvSpPr>
          <p:cNvPr id="7" name="6 Rectángulo"/>
          <p:cNvSpPr/>
          <p:nvPr/>
        </p:nvSpPr>
        <p:spPr>
          <a:xfrm>
            <a:off x="1214414" y="1928802"/>
            <a:ext cx="7215238" cy="1200329"/>
          </a:xfrm>
          <a:prstGeom prst="rect">
            <a:avLst/>
          </a:prstGeom>
          <a:noFill/>
        </p:spPr>
        <p:txBody>
          <a:bodyPr wrap="square" lIns="91440" tIns="45720" rIns="91440" bIns="45720">
            <a:spAutoFit/>
          </a:bodyPr>
          <a:lstStyle/>
          <a:p>
            <a:pPr algn="ctr"/>
            <a:r>
              <a:rPr lang="es-ES" sz="7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fondo mundial</a:t>
            </a:r>
            <a:endParaRPr lang="es-ES" sz="7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 FONDO MUNDIAL copia.jpg"/>
          <p:cNvPicPr>
            <a:picLocks noChangeAspect="1"/>
          </p:cNvPicPr>
          <p:nvPr/>
        </p:nvPicPr>
        <p:blipFill>
          <a:blip r:embed="rId2"/>
          <a:stretch>
            <a:fillRect/>
          </a:stretch>
        </p:blipFill>
        <p:spPr>
          <a:xfrm>
            <a:off x="0" y="0"/>
            <a:ext cx="9143999" cy="6858000"/>
          </a:xfrm>
          <a:prstGeom prst="rect">
            <a:avLst/>
          </a:prstGeom>
        </p:spPr>
      </p:pic>
      <p:sp>
        <p:nvSpPr>
          <p:cNvPr id="4" name="3 CuadroTexto"/>
          <p:cNvSpPr txBox="1"/>
          <p:nvPr/>
        </p:nvSpPr>
        <p:spPr>
          <a:xfrm>
            <a:off x="285720" y="3357562"/>
            <a:ext cx="8143932" cy="3231654"/>
          </a:xfrm>
          <a:prstGeom prst="rect">
            <a:avLst/>
          </a:prstGeom>
          <a:noFill/>
        </p:spPr>
        <p:txBody>
          <a:bodyPr wrap="square" rtlCol="0">
            <a:spAutoFit/>
          </a:bodyPr>
          <a:lstStyle/>
          <a:p>
            <a:pPr algn="just"/>
            <a:r>
              <a:rPr lang="es-CO" sz="3200" dirty="0" smtClean="0">
                <a:solidFill>
                  <a:srgbClr val="002060"/>
                </a:solidFill>
              </a:rPr>
              <a:t>“…</a:t>
            </a:r>
            <a:r>
              <a:rPr lang="es-CO" sz="3200" b="1" dirty="0" smtClean="0">
                <a:solidFill>
                  <a:srgbClr val="002060"/>
                </a:solidFill>
              </a:rPr>
              <a:t>NO ESCATIMAREMOS ESFUERZOS PARA </a:t>
            </a:r>
            <a:r>
              <a:rPr lang="es-CO" sz="3200" b="1" u="sng" dirty="0" smtClean="0">
                <a:solidFill>
                  <a:srgbClr val="FF0000"/>
                </a:solidFill>
              </a:rPr>
              <a:t>LIBERAR</a:t>
            </a:r>
            <a:r>
              <a:rPr lang="es-CO" sz="3200" b="1" dirty="0" smtClean="0">
                <a:solidFill>
                  <a:srgbClr val="002060"/>
                </a:solidFill>
              </a:rPr>
              <a:t> A NUESTROS SEMEJANTES, HOMBRES, MUJERES Y NIÑOS, DE LAS CONDICIONES  ABYECTAS Y DESHUMANIZADORAS DE LA POBREZA EXTREMA</a:t>
            </a:r>
            <a:r>
              <a:rPr lang="es-CO" sz="3200" dirty="0" smtClean="0">
                <a:solidFill>
                  <a:srgbClr val="002060"/>
                </a:solidFill>
              </a:rPr>
              <a:t>…”. </a:t>
            </a:r>
          </a:p>
          <a:p>
            <a:pPr algn="r"/>
            <a:r>
              <a:rPr lang="es-CO" sz="2400" dirty="0" smtClean="0">
                <a:solidFill>
                  <a:srgbClr val="002060"/>
                </a:solidFill>
              </a:rPr>
              <a:t>Resolución 55/2 2000. Naciones Unidas   </a:t>
            </a:r>
            <a:endParaRPr lang="es-CO" sz="4000" dirty="0" smtClean="0">
              <a:solidFill>
                <a:srgbClr val="002060"/>
              </a:solidFill>
            </a:endParaRPr>
          </a:p>
          <a:p>
            <a:endParaRPr lang="es-CO" sz="2000" dirty="0" smtClean="0">
              <a:solidFill>
                <a:schemeClr val="accent3">
                  <a:lumMod val="50000"/>
                </a:schemeClr>
              </a:solidFill>
            </a:endParaRPr>
          </a:p>
        </p:txBody>
      </p:sp>
      <p:sp>
        <p:nvSpPr>
          <p:cNvPr id="6" name="5 Rectángulo"/>
          <p:cNvSpPr/>
          <p:nvPr/>
        </p:nvSpPr>
        <p:spPr>
          <a:xfrm>
            <a:off x="1571604" y="2000240"/>
            <a:ext cx="6429420" cy="1200329"/>
          </a:xfrm>
          <a:prstGeom prst="rect">
            <a:avLst/>
          </a:prstGeom>
        </p:spPr>
        <p:txBody>
          <a:bodyPr wrap="square">
            <a:spAutoFit/>
          </a:bodyPr>
          <a:lstStyle/>
          <a:p>
            <a:pPr algn="ctr"/>
            <a:r>
              <a:rPr lang="es-ES" sz="7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fondo</a:t>
            </a:r>
            <a:r>
              <a:rPr lang="es-ES" sz="6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mundial</a:t>
            </a:r>
            <a:endParaRPr lang="es-ES" sz="6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 FONDO MUNDIAL copia.jpg"/>
          <p:cNvPicPr>
            <a:picLocks noChangeAspect="1"/>
          </p:cNvPicPr>
          <p:nvPr/>
        </p:nvPicPr>
        <p:blipFill>
          <a:blip r:embed="rId2"/>
          <a:stretch>
            <a:fillRect/>
          </a:stretch>
        </p:blipFill>
        <p:spPr>
          <a:xfrm>
            <a:off x="0" y="0"/>
            <a:ext cx="9143999" cy="6858000"/>
          </a:xfrm>
          <a:prstGeom prst="rect">
            <a:avLst/>
          </a:prstGeom>
        </p:spPr>
      </p:pic>
      <p:sp>
        <p:nvSpPr>
          <p:cNvPr id="4" name="3 CuadroTexto"/>
          <p:cNvSpPr txBox="1"/>
          <p:nvPr/>
        </p:nvSpPr>
        <p:spPr>
          <a:xfrm>
            <a:off x="142844" y="3000373"/>
            <a:ext cx="8643998" cy="3354765"/>
          </a:xfrm>
          <a:prstGeom prst="rect">
            <a:avLst/>
          </a:prstGeom>
          <a:noFill/>
        </p:spPr>
        <p:txBody>
          <a:bodyPr wrap="square" rtlCol="0">
            <a:spAutoFit/>
          </a:bodyPr>
          <a:lstStyle/>
          <a:p>
            <a:pPr algn="just"/>
            <a:r>
              <a:rPr lang="es-CO" sz="3200" b="1" dirty="0" smtClean="0">
                <a:solidFill>
                  <a:srgbClr val="002060"/>
                </a:solidFill>
              </a:rPr>
              <a:t>LOS RECURSOS DEL FMCPH DEBEN ESTAR ORIENTADOS A LA GENERACIÓN DE ACTIVIDADES PRODUCTIVAS SUSTENTABLES, QUE DINAMICEN LAS ECONOMÍAS DE LOS PAISES EN DESARROLLO. NO SON PARA LANZAR ARROZ DESDE LOS AVIONES O DAR COMIDA ENTRE ALAMBRADOS</a:t>
            </a:r>
            <a:r>
              <a:rPr lang="es-CO" sz="3200" dirty="0" smtClean="0">
                <a:solidFill>
                  <a:srgbClr val="002060"/>
                </a:solidFill>
              </a:rPr>
              <a:t>.</a:t>
            </a:r>
            <a:endParaRPr lang="es-CO" sz="4000" dirty="0" smtClean="0">
              <a:solidFill>
                <a:srgbClr val="002060"/>
              </a:solidFill>
            </a:endParaRPr>
          </a:p>
          <a:p>
            <a:endParaRPr lang="es-CO" sz="2000" dirty="0" smtClean="0">
              <a:solidFill>
                <a:schemeClr val="accent3">
                  <a:lumMod val="50000"/>
                </a:schemeClr>
              </a:solidFill>
            </a:endParaRPr>
          </a:p>
        </p:txBody>
      </p:sp>
      <p:sp>
        <p:nvSpPr>
          <p:cNvPr id="8" name="7 Rectángulo"/>
          <p:cNvSpPr/>
          <p:nvPr/>
        </p:nvSpPr>
        <p:spPr>
          <a:xfrm>
            <a:off x="1785918" y="1643050"/>
            <a:ext cx="6000792" cy="1200329"/>
          </a:xfrm>
          <a:prstGeom prst="rect">
            <a:avLst/>
          </a:prstGeom>
        </p:spPr>
        <p:txBody>
          <a:bodyPr wrap="square">
            <a:spAutoFit/>
          </a:bodyPr>
          <a:lstStyle/>
          <a:p>
            <a:pPr algn="ctr"/>
            <a:r>
              <a:rPr lang="es-ES" sz="7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fondo mundial</a:t>
            </a:r>
            <a:endParaRPr lang="es-ES" sz="7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 FONDO MUNDIAL copia.jpg"/>
          <p:cNvPicPr>
            <a:picLocks noChangeAspect="1"/>
          </p:cNvPicPr>
          <p:nvPr/>
        </p:nvPicPr>
        <p:blipFill>
          <a:blip r:embed="rId2"/>
          <a:stretch>
            <a:fillRect/>
          </a:stretch>
        </p:blipFill>
        <p:spPr>
          <a:xfrm>
            <a:off x="0" y="0"/>
            <a:ext cx="9143999" cy="6858000"/>
          </a:xfrm>
          <a:prstGeom prst="rect">
            <a:avLst/>
          </a:prstGeom>
        </p:spPr>
      </p:pic>
      <p:sp>
        <p:nvSpPr>
          <p:cNvPr id="4" name="3 CuadroTexto"/>
          <p:cNvSpPr txBox="1"/>
          <p:nvPr/>
        </p:nvSpPr>
        <p:spPr>
          <a:xfrm>
            <a:off x="357158" y="3318570"/>
            <a:ext cx="8072494" cy="3539430"/>
          </a:xfrm>
          <a:prstGeom prst="rect">
            <a:avLst/>
          </a:prstGeom>
          <a:noFill/>
        </p:spPr>
        <p:txBody>
          <a:bodyPr wrap="square" rtlCol="0">
            <a:spAutoFit/>
          </a:bodyPr>
          <a:lstStyle/>
          <a:p>
            <a:pPr algn="just"/>
            <a:r>
              <a:rPr lang="es-CO" sz="3200" b="1" dirty="0" smtClean="0">
                <a:solidFill>
                  <a:srgbClr val="002060"/>
                </a:solidFill>
              </a:rPr>
              <a:t>LA HUMANIDAD DEBE TENER UN CLARO SENTIDO DE LA SOLIDARIDAD, DEBE PRIVILIGIARSE REALMENTE A QUIENES VIVEN EN CONDICIONES “…ABYECTAS Y DEHUMANIZADORAS…”. EN PALABRAS DE MADRE TERESA A LOS “…MAS POBRES DENTRO DE LOS POBRES…”?.</a:t>
            </a:r>
            <a:endParaRPr lang="es-CO" sz="2000" dirty="0" smtClean="0">
              <a:solidFill>
                <a:schemeClr val="accent3">
                  <a:lumMod val="50000"/>
                </a:schemeClr>
              </a:solidFill>
            </a:endParaRPr>
          </a:p>
        </p:txBody>
      </p:sp>
      <p:sp>
        <p:nvSpPr>
          <p:cNvPr id="7" name="6 Rectángulo"/>
          <p:cNvSpPr/>
          <p:nvPr/>
        </p:nvSpPr>
        <p:spPr>
          <a:xfrm>
            <a:off x="1285852" y="1857364"/>
            <a:ext cx="7358115" cy="1323439"/>
          </a:xfrm>
          <a:prstGeom prst="rect">
            <a:avLst/>
          </a:prstGeom>
        </p:spPr>
        <p:txBody>
          <a:bodyPr wrap="square">
            <a:spAutoFit/>
          </a:bodyPr>
          <a:lstStyle/>
          <a:p>
            <a:pPr algn="ctr"/>
            <a:r>
              <a:rPr lang="es-E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fondo</a:t>
            </a:r>
            <a:r>
              <a:rPr lang="es-ES" sz="7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mundial</a:t>
            </a:r>
            <a:endParaRPr lang="es-ES" sz="7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 FONDO MUNDIAL copia.jpg"/>
          <p:cNvPicPr>
            <a:picLocks noChangeAspect="1"/>
          </p:cNvPicPr>
          <p:nvPr/>
        </p:nvPicPr>
        <p:blipFill>
          <a:blip r:embed="rId2"/>
          <a:stretch>
            <a:fillRect/>
          </a:stretch>
        </p:blipFill>
        <p:spPr>
          <a:xfrm>
            <a:off x="1" y="0"/>
            <a:ext cx="9143999" cy="6858000"/>
          </a:xfrm>
          <a:prstGeom prst="rect">
            <a:avLst/>
          </a:prstGeom>
        </p:spPr>
      </p:pic>
      <p:sp>
        <p:nvSpPr>
          <p:cNvPr id="4" name="3 CuadroTexto"/>
          <p:cNvSpPr txBox="1"/>
          <p:nvPr/>
        </p:nvSpPr>
        <p:spPr>
          <a:xfrm>
            <a:off x="285720" y="2714620"/>
            <a:ext cx="8143932" cy="4031873"/>
          </a:xfrm>
          <a:prstGeom prst="rect">
            <a:avLst/>
          </a:prstGeom>
          <a:noFill/>
        </p:spPr>
        <p:txBody>
          <a:bodyPr wrap="square" rtlCol="0">
            <a:spAutoFit/>
          </a:bodyPr>
          <a:lstStyle/>
          <a:p>
            <a:pPr algn="just"/>
            <a:r>
              <a:rPr lang="es-CO" sz="3200" b="1" dirty="0" smtClean="0">
                <a:solidFill>
                  <a:srgbClr val="002060"/>
                </a:solidFill>
              </a:rPr>
              <a:t>CON LOS RECURSOS NATURALES SE PRETENDE PRIVILIGIAR, CADA VEZ MÁS,  A LAS GRANDES MULTINACIONALES, NUESTRO QUERIDO PAÍS ANFITRION, RECIENTEMENTE ACABA DE VOTAR UNA LEY CON EL TEMA DEL PETROLEO PARA AMPLIAR LA CONCESIÓN DE EXPLORACIÓN DE LA PLATAFORMA CONTINENTAL A UNA EMPRESA EXTRANJERA</a:t>
            </a:r>
            <a:endParaRPr lang="es-CO" sz="2000" dirty="0" smtClean="0">
              <a:solidFill>
                <a:schemeClr val="accent3">
                  <a:lumMod val="50000"/>
                </a:schemeClr>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TRANSFERENCIA DE NEGOCIOS copia.jpg"/>
          <p:cNvPicPr>
            <a:picLocks noChangeAspect="1"/>
          </p:cNvPicPr>
          <p:nvPr/>
        </p:nvPicPr>
        <p:blipFill>
          <a:blip r:embed="rId2"/>
          <a:stretch>
            <a:fillRect/>
          </a:stretch>
        </p:blipFill>
        <p:spPr>
          <a:xfrm>
            <a:off x="0" y="0"/>
            <a:ext cx="9143999" cy="6858000"/>
          </a:xfrm>
          <a:prstGeom prst="rect">
            <a:avLst/>
          </a:prstGeom>
        </p:spPr>
      </p:pic>
      <p:sp>
        <p:nvSpPr>
          <p:cNvPr id="3" name="2 CuadroTexto"/>
          <p:cNvSpPr txBox="1"/>
          <p:nvPr/>
        </p:nvSpPr>
        <p:spPr>
          <a:xfrm>
            <a:off x="2285984" y="571480"/>
            <a:ext cx="6143668" cy="707886"/>
          </a:xfrm>
          <a:prstGeom prst="rect">
            <a:avLst/>
          </a:prstGeom>
          <a:noFill/>
        </p:spPr>
        <p:txBody>
          <a:bodyPr wrap="square" rtlCol="0">
            <a:spAutoFit/>
          </a:bodyPr>
          <a:lstStyle/>
          <a:p>
            <a:pPr algn="ctr"/>
            <a:r>
              <a:rPr lang="es-MX" sz="4000" dirty="0" smtClean="0">
                <a:solidFill>
                  <a:srgbClr val="0070C0"/>
                </a:solidFill>
                <a:effectLst>
                  <a:outerShdw blurRad="50800" dist="50800" dir="5400000" algn="ctr" rotWithShape="0">
                    <a:schemeClr val="tx1"/>
                  </a:outerShdw>
                </a:effectLst>
                <a:latin typeface="Impact" pitchFamily="34" charset="0"/>
              </a:rPr>
              <a:t>Transferencia de Negocios</a:t>
            </a:r>
            <a:endParaRPr lang="es-ES" sz="4000" dirty="0">
              <a:solidFill>
                <a:srgbClr val="0070C0"/>
              </a:solidFill>
              <a:effectLst>
                <a:outerShdw blurRad="50800" dist="50800" dir="5400000" algn="ctr" rotWithShape="0">
                  <a:schemeClr val="tx1"/>
                </a:outerShdw>
              </a:effectLst>
              <a:latin typeface="Impact" pitchFamily="34" charset="0"/>
            </a:endParaRPr>
          </a:p>
        </p:txBody>
      </p:sp>
      <p:sp>
        <p:nvSpPr>
          <p:cNvPr id="5" name="4 CuadroTexto"/>
          <p:cNvSpPr txBox="1"/>
          <p:nvPr/>
        </p:nvSpPr>
        <p:spPr>
          <a:xfrm>
            <a:off x="2643174" y="1428736"/>
            <a:ext cx="5572164" cy="923330"/>
          </a:xfrm>
          <a:prstGeom prst="rect">
            <a:avLst/>
          </a:prstGeom>
          <a:noFill/>
        </p:spPr>
        <p:txBody>
          <a:bodyPr wrap="square" rtlCol="0">
            <a:spAutoFit/>
          </a:bodyPr>
          <a:lstStyle/>
          <a:p>
            <a:pPr>
              <a:buFont typeface="Wingdings" pitchFamily="2" charset="2"/>
              <a:buChar char="§"/>
            </a:pPr>
            <a:r>
              <a:rPr lang="es-MX" sz="2700" dirty="0" smtClean="0">
                <a:latin typeface="Arial" pitchFamily="34" charset="0"/>
                <a:cs typeface="Arial" pitchFamily="34" charset="0"/>
              </a:rPr>
              <a:t> La pesca industrial en manos de los pescadores artesanales.</a:t>
            </a:r>
            <a:endParaRPr lang="es-ES" sz="2700" dirty="0">
              <a:latin typeface="Arial" pitchFamily="34" charset="0"/>
              <a:cs typeface="Arial" pitchFamily="34" charset="0"/>
            </a:endParaRPr>
          </a:p>
        </p:txBody>
      </p:sp>
      <p:sp>
        <p:nvSpPr>
          <p:cNvPr id="6" name="5 CuadroTexto"/>
          <p:cNvSpPr txBox="1"/>
          <p:nvPr/>
        </p:nvSpPr>
        <p:spPr>
          <a:xfrm>
            <a:off x="2643174" y="2571744"/>
            <a:ext cx="6072230" cy="507831"/>
          </a:xfrm>
          <a:prstGeom prst="rect">
            <a:avLst/>
          </a:prstGeom>
          <a:noFill/>
        </p:spPr>
        <p:txBody>
          <a:bodyPr wrap="square" rtlCol="0">
            <a:spAutoFit/>
          </a:bodyPr>
          <a:lstStyle/>
          <a:p>
            <a:pPr>
              <a:buFont typeface="Wingdings" pitchFamily="2" charset="2"/>
              <a:buChar char="§"/>
            </a:pPr>
            <a:r>
              <a:rPr lang="es-MX" sz="2700" dirty="0" smtClean="0">
                <a:latin typeface="Arial" pitchFamily="34" charset="0"/>
                <a:cs typeface="Arial" pitchFamily="34" charset="0"/>
              </a:rPr>
              <a:t> </a:t>
            </a:r>
            <a:r>
              <a:rPr lang="es-MX" sz="2700" dirty="0" err="1" smtClean="0">
                <a:latin typeface="Arial" pitchFamily="34" charset="0"/>
                <a:cs typeface="Arial" pitchFamily="34" charset="0"/>
              </a:rPr>
              <a:t>Cooperativización</a:t>
            </a:r>
            <a:r>
              <a:rPr lang="es-MX" sz="2700" dirty="0" smtClean="0">
                <a:latin typeface="Arial" pitchFamily="34" charset="0"/>
                <a:cs typeface="Arial" pitchFamily="34" charset="0"/>
              </a:rPr>
              <a:t> de la actividad.</a:t>
            </a:r>
            <a:endParaRPr lang="es-ES" sz="2700" dirty="0">
              <a:latin typeface="Arial" pitchFamily="34" charset="0"/>
              <a:cs typeface="Arial" pitchFamily="34" charset="0"/>
            </a:endParaRPr>
          </a:p>
        </p:txBody>
      </p:sp>
      <p:sp>
        <p:nvSpPr>
          <p:cNvPr id="7" name="6 CuadroTexto"/>
          <p:cNvSpPr txBox="1"/>
          <p:nvPr/>
        </p:nvSpPr>
        <p:spPr>
          <a:xfrm>
            <a:off x="2714612" y="3270593"/>
            <a:ext cx="6072230" cy="969496"/>
          </a:xfrm>
          <a:prstGeom prst="rect">
            <a:avLst/>
          </a:prstGeom>
          <a:noFill/>
        </p:spPr>
        <p:txBody>
          <a:bodyPr wrap="square" rtlCol="0">
            <a:spAutoFit/>
          </a:bodyPr>
          <a:lstStyle/>
          <a:p>
            <a:pPr>
              <a:buFont typeface="Wingdings" pitchFamily="2" charset="2"/>
              <a:buChar char="§"/>
            </a:pPr>
            <a:r>
              <a:rPr lang="es-MX" sz="2700" dirty="0" smtClean="0">
                <a:latin typeface="Arial" pitchFamily="34" charset="0"/>
                <a:cs typeface="Arial" pitchFamily="34" charset="0"/>
              </a:rPr>
              <a:t> Soporte y apoyo de la</a:t>
            </a:r>
          </a:p>
          <a:p>
            <a:r>
              <a:rPr lang="es-MX" sz="2700" dirty="0" smtClean="0">
                <a:latin typeface="Arial" pitchFamily="34" charset="0"/>
                <a:cs typeface="Arial" pitchFamily="34" charset="0"/>
              </a:rPr>
              <a:t>    Academia al proceso</a:t>
            </a:r>
            <a:r>
              <a:rPr lang="es-MX" sz="3000" dirty="0" smtClean="0">
                <a:latin typeface="Arial" pitchFamily="34" charset="0"/>
                <a:cs typeface="Arial" pitchFamily="34" charset="0"/>
              </a:rPr>
              <a:t>.</a:t>
            </a:r>
            <a:endParaRPr lang="es-ES" sz="3000" dirty="0">
              <a:latin typeface="Arial" pitchFamily="34" charset="0"/>
              <a:cs typeface="Arial" pitchFamily="34" charset="0"/>
            </a:endParaRPr>
          </a:p>
        </p:txBody>
      </p:sp>
      <p:sp>
        <p:nvSpPr>
          <p:cNvPr id="8" name="7 CuadroTexto"/>
          <p:cNvSpPr txBox="1"/>
          <p:nvPr/>
        </p:nvSpPr>
        <p:spPr>
          <a:xfrm>
            <a:off x="3786182" y="4429132"/>
            <a:ext cx="4857784" cy="923330"/>
          </a:xfrm>
          <a:prstGeom prst="rect">
            <a:avLst/>
          </a:prstGeom>
          <a:noFill/>
        </p:spPr>
        <p:txBody>
          <a:bodyPr wrap="square" rtlCol="0">
            <a:spAutoFit/>
          </a:bodyPr>
          <a:lstStyle/>
          <a:p>
            <a:pPr>
              <a:buFont typeface="Wingdings" pitchFamily="2" charset="2"/>
              <a:buChar char="§"/>
            </a:pPr>
            <a:r>
              <a:rPr lang="es-MX" sz="2700" dirty="0" smtClean="0">
                <a:latin typeface="Arial" pitchFamily="34" charset="0"/>
                <a:cs typeface="Arial" pitchFamily="34" charset="0"/>
              </a:rPr>
              <a:t> Explotación sustentable</a:t>
            </a:r>
          </a:p>
          <a:p>
            <a:r>
              <a:rPr lang="es-MX" sz="2700" dirty="0" smtClean="0">
                <a:latin typeface="Arial" pitchFamily="34" charset="0"/>
                <a:cs typeface="Arial" pitchFamily="34" charset="0"/>
              </a:rPr>
              <a:t>   de los recursos.</a:t>
            </a:r>
            <a:endParaRPr lang="es-ES" sz="2700" dirty="0">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ACCIONES PRACTICAS copi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42910" y="785794"/>
            <a:ext cx="5715040" cy="707886"/>
          </a:xfrm>
          <a:prstGeom prst="rect">
            <a:avLst/>
          </a:prstGeom>
          <a:noFill/>
        </p:spPr>
        <p:txBody>
          <a:bodyPr wrap="square" rtlCol="0">
            <a:spAutoFit/>
          </a:bodyPr>
          <a:lstStyle/>
          <a:p>
            <a:r>
              <a:rPr lang="es-ES" sz="4000" dirty="0" smtClean="0">
                <a:solidFill>
                  <a:srgbClr val="00B050"/>
                </a:solidFill>
                <a:effectLst>
                  <a:outerShdw blurRad="50800" dist="50800" dir="5400000" algn="ctr" rotWithShape="0">
                    <a:schemeClr val="tx1"/>
                  </a:outerShdw>
                </a:effectLst>
                <a:latin typeface="Impact" pitchFamily="34" charset="0"/>
              </a:rPr>
              <a:t>EDUCAR PARA ALIMENTAR</a:t>
            </a:r>
            <a:endParaRPr lang="es-ES" sz="4000" dirty="0">
              <a:solidFill>
                <a:srgbClr val="00B050"/>
              </a:solidFill>
              <a:effectLst>
                <a:outerShdw blurRad="50800" dist="50800" dir="5400000" algn="ctr" rotWithShape="0">
                  <a:schemeClr val="tx1"/>
                </a:outerShdw>
              </a:effectLst>
              <a:latin typeface="Impact" pitchFamily="34" charset="0"/>
            </a:endParaRPr>
          </a:p>
        </p:txBody>
      </p:sp>
      <p:graphicFrame>
        <p:nvGraphicFramePr>
          <p:cNvPr id="10" name="3 Marcador de contenido"/>
          <p:cNvGraphicFramePr>
            <a:graphicFrameLocks noGrp="1"/>
          </p:cNvGraphicFramePr>
          <p:nvPr>
            <p:ph idx="1"/>
          </p:nvPr>
        </p:nvGraphicFramePr>
        <p:xfrm>
          <a:off x="571472" y="1571613"/>
          <a:ext cx="5643602" cy="30718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ACCIONES PRACTICAS copi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071538" y="785794"/>
            <a:ext cx="4643470" cy="707886"/>
          </a:xfrm>
          <a:prstGeom prst="rect">
            <a:avLst/>
          </a:prstGeom>
          <a:noFill/>
        </p:spPr>
        <p:txBody>
          <a:bodyPr wrap="square" rtlCol="0">
            <a:spAutoFit/>
          </a:bodyPr>
          <a:lstStyle/>
          <a:p>
            <a:r>
              <a:rPr lang="es-ES" sz="4000" dirty="0" smtClean="0">
                <a:solidFill>
                  <a:srgbClr val="00B050"/>
                </a:solidFill>
                <a:effectLst>
                  <a:outerShdw blurRad="50800" dist="50800" dir="5400000" algn="ctr" rotWithShape="0">
                    <a:schemeClr val="tx1"/>
                  </a:outerShdw>
                </a:effectLst>
                <a:latin typeface="Impact" pitchFamily="34" charset="0"/>
              </a:rPr>
              <a:t>Acciones Prácticas</a:t>
            </a:r>
            <a:endParaRPr lang="es-ES" sz="4000" dirty="0">
              <a:solidFill>
                <a:srgbClr val="00B050"/>
              </a:solidFill>
              <a:effectLst>
                <a:outerShdw blurRad="50800" dist="50800" dir="5400000" algn="ctr" rotWithShape="0">
                  <a:schemeClr val="tx1"/>
                </a:outerShdw>
              </a:effectLst>
              <a:latin typeface="Impact" pitchFamily="34" charset="0"/>
            </a:endParaRPr>
          </a:p>
        </p:txBody>
      </p:sp>
      <p:sp>
        <p:nvSpPr>
          <p:cNvPr id="6" name="5 CuadroTexto"/>
          <p:cNvSpPr txBox="1"/>
          <p:nvPr/>
        </p:nvSpPr>
        <p:spPr>
          <a:xfrm>
            <a:off x="1000100" y="1714488"/>
            <a:ext cx="6357982" cy="523220"/>
          </a:xfrm>
          <a:prstGeom prst="rect">
            <a:avLst/>
          </a:prstGeom>
          <a:noFill/>
        </p:spPr>
        <p:txBody>
          <a:bodyPr wrap="square" rtlCol="0">
            <a:spAutoFit/>
          </a:bodyPr>
          <a:lstStyle/>
          <a:p>
            <a:endParaRPr lang="es-ES" sz="2800" b="1" dirty="0">
              <a:latin typeface="Arial" pitchFamily="34" charset="0"/>
              <a:cs typeface="Arial" pitchFamily="34" charset="0"/>
            </a:endParaRPr>
          </a:p>
        </p:txBody>
      </p:sp>
      <p:sp>
        <p:nvSpPr>
          <p:cNvPr id="7" name="6 CuadroTexto"/>
          <p:cNvSpPr txBox="1"/>
          <p:nvPr/>
        </p:nvSpPr>
        <p:spPr>
          <a:xfrm>
            <a:off x="1000100" y="2285992"/>
            <a:ext cx="4214842" cy="507831"/>
          </a:xfrm>
          <a:prstGeom prst="rect">
            <a:avLst/>
          </a:prstGeom>
          <a:noFill/>
        </p:spPr>
        <p:txBody>
          <a:bodyPr wrap="square" rtlCol="0">
            <a:spAutoFit/>
          </a:bodyPr>
          <a:lstStyle/>
          <a:p>
            <a:pPr>
              <a:buFont typeface="Wingdings" pitchFamily="2" charset="2"/>
              <a:buChar char="v"/>
            </a:pPr>
            <a:r>
              <a:rPr lang="es-ES" sz="2400" dirty="0" smtClean="0">
                <a:latin typeface="Arial" pitchFamily="34" charset="0"/>
                <a:cs typeface="Arial" pitchFamily="34" charset="0"/>
              </a:rPr>
              <a:t> </a:t>
            </a:r>
            <a:r>
              <a:rPr lang="es-ES" sz="2700" dirty="0" smtClean="0">
                <a:latin typeface="Arial" pitchFamily="34" charset="0"/>
                <a:cs typeface="Arial" pitchFamily="34" charset="0"/>
              </a:rPr>
              <a:t>Educar para alimentar</a:t>
            </a:r>
            <a:endParaRPr lang="es-ES" sz="2700" dirty="0">
              <a:latin typeface="Arial" pitchFamily="34" charset="0"/>
              <a:cs typeface="Arial" pitchFamily="34" charset="0"/>
            </a:endParaRPr>
          </a:p>
        </p:txBody>
      </p:sp>
      <p:sp>
        <p:nvSpPr>
          <p:cNvPr id="8" name="7 CuadroTexto"/>
          <p:cNvSpPr txBox="1"/>
          <p:nvPr/>
        </p:nvSpPr>
        <p:spPr>
          <a:xfrm>
            <a:off x="1000100" y="3071811"/>
            <a:ext cx="4500594" cy="507831"/>
          </a:xfrm>
          <a:prstGeom prst="rect">
            <a:avLst/>
          </a:prstGeom>
          <a:noFill/>
        </p:spPr>
        <p:txBody>
          <a:bodyPr wrap="square" rtlCol="0">
            <a:spAutoFit/>
          </a:bodyPr>
          <a:lstStyle/>
          <a:p>
            <a:pPr>
              <a:buFont typeface="Wingdings" pitchFamily="2" charset="2"/>
              <a:buChar char="v"/>
            </a:pPr>
            <a:r>
              <a:rPr lang="es-ES" sz="2400" dirty="0" smtClean="0">
                <a:latin typeface="Arial" pitchFamily="34" charset="0"/>
                <a:cs typeface="Arial" pitchFamily="34" charset="0"/>
              </a:rPr>
              <a:t> </a:t>
            </a:r>
            <a:r>
              <a:rPr lang="es-ES" sz="2700" dirty="0" smtClean="0">
                <a:latin typeface="Arial" pitchFamily="34" charset="0"/>
                <a:cs typeface="Arial" pitchFamily="34" charset="0"/>
              </a:rPr>
              <a:t>Experiencia en China</a:t>
            </a:r>
            <a:endParaRPr lang="es-ES" sz="2700" dirty="0">
              <a:latin typeface="Arial" pitchFamily="34" charset="0"/>
              <a:cs typeface="Arial" pitchFamily="34" charset="0"/>
            </a:endParaRPr>
          </a:p>
        </p:txBody>
      </p:sp>
      <p:sp>
        <p:nvSpPr>
          <p:cNvPr id="9" name="8 CuadroTexto"/>
          <p:cNvSpPr txBox="1"/>
          <p:nvPr/>
        </p:nvSpPr>
        <p:spPr>
          <a:xfrm>
            <a:off x="1000100" y="3778425"/>
            <a:ext cx="4857784" cy="507831"/>
          </a:xfrm>
          <a:prstGeom prst="rect">
            <a:avLst/>
          </a:prstGeom>
          <a:noFill/>
        </p:spPr>
        <p:txBody>
          <a:bodyPr wrap="square" rtlCol="0">
            <a:spAutoFit/>
          </a:bodyPr>
          <a:lstStyle/>
          <a:p>
            <a:pPr>
              <a:buFont typeface="Wingdings" pitchFamily="2" charset="2"/>
              <a:buChar char="v"/>
            </a:pPr>
            <a:r>
              <a:rPr lang="es-ES" sz="2400" dirty="0" smtClean="0">
                <a:latin typeface="Arial" pitchFamily="34" charset="0"/>
                <a:cs typeface="Arial" pitchFamily="34" charset="0"/>
              </a:rPr>
              <a:t> </a:t>
            </a:r>
            <a:r>
              <a:rPr lang="es-ES" sz="2700" dirty="0" smtClean="0">
                <a:latin typeface="Arial" pitchFamily="34" charset="0"/>
                <a:cs typeface="Arial" pitchFamily="34" charset="0"/>
              </a:rPr>
              <a:t>Experiencia en Bangladesh</a:t>
            </a:r>
            <a:endParaRPr lang="es-ES" sz="2700" dirty="0">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nodePh="1">
                                  <p:stCondLst>
                                    <p:cond delay="0"/>
                                  </p:stCondLst>
                                  <p:endCondLst>
                                    <p:cond evt="begin" delay="0">
                                      <p:tn val="16"/>
                                    </p:cond>
                                  </p:end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TRANSFERENCIA DE NEGOCIOS copia.jpg"/>
          <p:cNvPicPr>
            <a:picLocks noChangeAspect="1"/>
          </p:cNvPicPr>
          <p:nvPr/>
        </p:nvPicPr>
        <p:blipFill>
          <a:blip r:embed="rId2"/>
          <a:stretch>
            <a:fillRect/>
          </a:stretch>
        </p:blipFill>
        <p:spPr>
          <a:xfrm>
            <a:off x="0" y="0"/>
            <a:ext cx="9143999" cy="6858000"/>
          </a:xfrm>
          <a:prstGeom prst="rect">
            <a:avLst/>
          </a:prstGeom>
        </p:spPr>
      </p:pic>
      <p:sp>
        <p:nvSpPr>
          <p:cNvPr id="3" name="2 CuadroTexto"/>
          <p:cNvSpPr txBox="1"/>
          <p:nvPr/>
        </p:nvSpPr>
        <p:spPr>
          <a:xfrm>
            <a:off x="2285984" y="214290"/>
            <a:ext cx="6143668" cy="646331"/>
          </a:xfrm>
          <a:prstGeom prst="rect">
            <a:avLst/>
          </a:prstGeom>
          <a:noFill/>
        </p:spPr>
        <p:txBody>
          <a:bodyPr wrap="square" rtlCol="0">
            <a:spAutoFit/>
          </a:bodyPr>
          <a:lstStyle/>
          <a:p>
            <a:pPr algn="ctr"/>
            <a:r>
              <a:rPr lang="es-MX" sz="3600" dirty="0" smtClean="0">
                <a:solidFill>
                  <a:srgbClr val="0070C0"/>
                </a:solidFill>
                <a:effectLst>
                  <a:outerShdw blurRad="50800" dist="50800" dir="5400000" algn="ctr" rotWithShape="0">
                    <a:schemeClr val="tx1"/>
                  </a:outerShdw>
                </a:effectLst>
                <a:latin typeface="Impact" pitchFamily="34" charset="0"/>
              </a:rPr>
              <a:t>NUEVOS ESTANDARES ECOETICOS</a:t>
            </a:r>
            <a:endParaRPr lang="es-ES" sz="4000" dirty="0">
              <a:solidFill>
                <a:srgbClr val="0070C0"/>
              </a:solidFill>
              <a:effectLst>
                <a:outerShdw blurRad="50800" dist="50800" dir="5400000" algn="ctr" rotWithShape="0">
                  <a:schemeClr val="tx1"/>
                </a:outerShdw>
              </a:effectLst>
              <a:latin typeface="Impact" pitchFamily="34" charset="0"/>
            </a:endParaRPr>
          </a:p>
        </p:txBody>
      </p:sp>
      <p:sp>
        <p:nvSpPr>
          <p:cNvPr id="9" name="8 CuadroTexto"/>
          <p:cNvSpPr txBox="1"/>
          <p:nvPr/>
        </p:nvSpPr>
        <p:spPr>
          <a:xfrm>
            <a:off x="2143108" y="1000108"/>
            <a:ext cx="7000892" cy="3970318"/>
          </a:xfrm>
          <a:prstGeom prst="rect">
            <a:avLst/>
          </a:prstGeom>
          <a:noFill/>
        </p:spPr>
        <p:txBody>
          <a:bodyPr wrap="square" rtlCol="0">
            <a:spAutoFit/>
          </a:bodyPr>
          <a:lstStyle/>
          <a:p>
            <a:pPr algn="just"/>
            <a:r>
              <a:rPr lang="es-ES" b="1" dirty="0" smtClean="0">
                <a:solidFill>
                  <a:srgbClr val="002060"/>
                </a:solidFill>
              </a:rPr>
              <a:t>“Cuando esta profunda percepción ecológica se vuelve parte de nuestra vida cotidiana, emerge un sistema ético radicalmente nuevo. Dicha ética, profundamente ecológica, se necesita urgentemente hoy día y muy especialmente en la ciencia, puesto que mucho de lo que los científicos están haciendo no es constructivo y respetuoso con la vida, sino todo lo contrario. Con físicos diseñando sistemas de armas capaces de borra la vida de la faz de la tierra, con químicos contaminando el planeta, con biólogos soltando nuevos y desconocidos microorganismos sin conocer sus consecuencias, con psicólogos y otros científicos torturando animales en nombre del progreso científico, con todo ello en marcha, la introducción de unos estándares &lt;&lt;eco éticos&gt;&gt; en el mundo científico parece de la máxima urgencia”.</a:t>
            </a:r>
            <a:endParaRPr lang="es-CO" b="1" dirty="0" smtClean="0">
              <a:solidFill>
                <a:srgbClr val="002060"/>
              </a:solidFill>
            </a:endParaRPr>
          </a:p>
          <a:p>
            <a:pPr algn="r"/>
            <a:r>
              <a:rPr lang="es-ES" dirty="0" smtClean="0"/>
              <a:t> </a:t>
            </a:r>
            <a:r>
              <a:rPr lang="es-ES" dirty="0" err="1" smtClean="0">
                <a:solidFill>
                  <a:srgbClr val="002060"/>
                </a:solidFill>
              </a:rPr>
              <a:t>Capra</a:t>
            </a:r>
            <a:r>
              <a:rPr lang="es-ES" dirty="0" smtClean="0">
                <a:solidFill>
                  <a:srgbClr val="002060"/>
                </a:solidFill>
              </a:rPr>
              <a:t>, </a:t>
            </a:r>
            <a:r>
              <a:rPr lang="es-ES" dirty="0" err="1" smtClean="0">
                <a:solidFill>
                  <a:srgbClr val="002060"/>
                </a:solidFill>
              </a:rPr>
              <a:t>Fritjof</a:t>
            </a:r>
            <a:endParaRPr lang="es-CO" dirty="0" smtClean="0">
              <a:solidFill>
                <a:srgbClr val="002060"/>
              </a:solidFill>
            </a:endParaRPr>
          </a:p>
          <a:p>
            <a:r>
              <a:rPr lang="es-ES" dirty="0" smtClean="0"/>
              <a:t> </a:t>
            </a:r>
            <a:endParaRPr lang="es-CO" dirty="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 RECONOCIMIENTO copia.jpg"/>
          <p:cNvPicPr>
            <a:picLocks noChangeAspect="1"/>
          </p:cNvPicPr>
          <p:nvPr/>
        </p:nvPicPr>
        <p:blipFill>
          <a:blip r:embed="rId2"/>
          <a:stretch>
            <a:fillRect/>
          </a:stretch>
        </p:blipFill>
        <p:spPr>
          <a:xfrm>
            <a:off x="0" y="-71414"/>
            <a:ext cx="9286908" cy="6858000"/>
          </a:xfrm>
          <a:prstGeom prst="rect">
            <a:avLst/>
          </a:prstGeom>
        </p:spPr>
      </p:pic>
      <p:sp>
        <p:nvSpPr>
          <p:cNvPr id="6" name="5 CuadroTexto"/>
          <p:cNvSpPr txBox="1"/>
          <p:nvPr/>
        </p:nvSpPr>
        <p:spPr>
          <a:xfrm>
            <a:off x="500034" y="642918"/>
            <a:ext cx="6357982" cy="707886"/>
          </a:xfrm>
          <a:prstGeom prst="rect">
            <a:avLst/>
          </a:prstGeom>
          <a:noFill/>
        </p:spPr>
        <p:txBody>
          <a:bodyPr wrap="square" rtlCol="0">
            <a:spAutoFit/>
          </a:bodyPr>
          <a:lstStyle/>
          <a:p>
            <a:pPr lvl="0"/>
            <a:r>
              <a:rPr lang="es-MX" sz="4000" dirty="0" smtClean="0">
                <a:solidFill>
                  <a:schemeClr val="accent6">
                    <a:lumMod val="50000"/>
                  </a:schemeClr>
                </a:solidFill>
                <a:effectLst>
                  <a:outerShdw blurRad="50800" dist="50800" dir="5400000" algn="ctr" rotWithShape="0">
                    <a:schemeClr val="tx1"/>
                  </a:outerShdw>
                </a:effectLst>
                <a:latin typeface="Impact" pitchFamily="34" charset="0"/>
              </a:rPr>
              <a:t>Reconocimiento Inexorable</a:t>
            </a:r>
            <a:endParaRPr lang="es-ES" sz="4000" dirty="0" smtClean="0">
              <a:solidFill>
                <a:schemeClr val="accent6">
                  <a:lumMod val="50000"/>
                </a:schemeClr>
              </a:solidFill>
              <a:effectLst>
                <a:outerShdw blurRad="50800" dist="50800" dir="5400000" algn="ctr" rotWithShape="0">
                  <a:schemeClr val="tx1"/>
                </a:outerShdw>
              </a:effectLst>
              <a:latin typeface="Impact" pitchFamily="34" charset="0"/>
            </a:endParaRPr>
          </a:p>
        </p:txBody>
      </p:sp>
      <p:sp>
        <p:nvSpPr>
          <p:cNvPr id="7" name="6 CuadroTexto"/>
          <p:cNvSpPr txBox="1"/>
          <p:nvPr/>
        </p:nvSpPr>
        <p:spPr>
          <a:xfrm>
            <a:off x="642910" y="1428736"/>
            <a:ext cx="5000660" cy="646331"/>
          </a:xfrm>
          <a:prstGeom prst="rect">
            <a:avLst/>
          </a:prstGeom>
          <a:noFill/>
        </p:spPr>
        <p:txBody>
          <a:bodyPr wrap="square" rtlCol="0">
            <a:spAutoFit/>
          </a:bodyPr>
          <a:lstStyle/>
          <a:p>
            <a:r>
              <a:rPr lang="es-MX" b="1" dirty="0" smtClean="0">
                <a:latin typeface="Arial" pitchFamily="34" charset="0"/>
                <a:cs typeface="Arial" pitchFamily="34" charset="0"/>
              </a:rPr>
              <a:t>A mi maestro Don Ramón Martín Mateo por sus aportes admirables, quien me expresó:</a:t>
            </a:r>
            <a:endParaRPr lang="es-ES" b="1" dirty="0">
              <a:latin typeface="Arial" pitchFamily="34" charset="0"/>
              <a:cs typeface="Arial" pitchFamily="34" charset="0"/>
            </a:endParaRPr>
          </a:p>
        </p:txBody>
      </p:sp>
      <p:sp>
        <p:nvSpPr>
          <p:cNvPr id="8" name="7 CuadroTexto"/>
          <p:cNvSpPr txBox="1"/>
          <p:nvPr/>
        </p:nvSpPr>
        <p:spPr>
          <a:xfrm>
            <a:off x="571472" y="2143116"/>
            <a:ext cx="5286412" cy="3785652"/>
          </a:xfrm>
          <a:prstGeom prst="rect">
            <a:avLst/>
          </a:prstGeom>
          <a:noFill/>
        </p:spPr>
        <p:txBody>
          <a:bodyPr wrap="square" rtlCol="0">
            <a:spAutoFit/>
          </a:bodyPr>
          <a:lstStyle/>
          <a:p>
            <a:pPr algn="just"/>
            <a:r>
              <a:rPr lang="es-MX" sz="2000" dirty="0" smtClean="0">
                <a:latin typeface="Arial" pitchFamily="34" charset="0"/>
                <a:cs typeface="Arial" pitchFamily="34" charset="0"/>
              </a:rPr>
              <a:t>“Se trata de lo que yo sintetizo en un eslogan que dice</a:t>
            </a:r>
            <a:r>
              <a:rPr lang="es-MX" sz="2000" b="1" dirty="0" smtClean="0">
                <a:latin typeface="Arial" pitchFamily="34" charset="0"/>
                <a:cs typeface="Arial" pitchFamily="34" charset="0"/>
              </a:rPr>
              <a:t>: “Barrenar los cayucos y enseñar a pescar”. </a:t>
            </a:r>
            <a:r>
              <a:rPr lang="es-MX" sz="2000" dirty="0" smtClean="0">
                <a:latin typeface="Arial" pitchFamily="34" charset="0"/>
                <a:cs typeface="Arial" pitchFamily="34" charset="0"/>
              </a:rPr>
              <a:t>Se trata de involucrar a los habitantes de orillas marinas para que puedan participar en la extracción de biomasa desde sus </a:t>
            </a:r>
            <a:r>
              <a:rPr lang="es-MX" sz="2000" dirty="0" err="1" smtClean="0">
                <a:latin typeface="Arial" pitchFamily="34" charset="0"/>
                <a:cs typeface="Arial" pitchFamily="34" charset="0"/>
              </a:rPr>
              <a:t>habitats</a:t>
            </a:r>
            <a:r>
              <a:rPr lang="es-MX" sz="2000" dirty="0" smtClean="0">
                <a:latin typeface="Arial" pitchFamily="34" charset="0"/>
                <a:cs typeface="Arial" pitchFamily="34" charset="0"/>
              </a:rPr>
              <a:t> para obtener biocombustibles que puedan ser la base de su desarrollo económico o simplemente una materia prima demandada por Occidente y que además casi supone una especie de milagro fáctico, cual es el de absorber CO2 y transformarlo en energía.”</a:t>
            </a:r>
            <a:endParaRPr lang="es-ES" sz="2000" b="1" dirty="0">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NQUISTAR LA ESPERANZA copi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714348" y="1357298"/>
            <a:ext cx="2857520" cy="2308324"/>
          </a:xfrm>
          <a:prstGeom prst="rect">
            <a:avLst/>
          </a:prstGeom>
          <a:noFill/>
        </p:spPr>
        <p:txBody>
          <a:bodyPr wrap="square" rtlCol="0">
            <a:spAutoFit/>
          </a:bodyPr>
          <a:lstStyle/>
          <a:p>
            <a:pPr lvl="0"/>
            <a:r>
              <a:rPr lang="es-MX" sz="2400" b="1" dirty="0" smtClean="0">
                <a:solidFill>
                  <a:schemeClr val="tx2"/>
                </a:solidFill>
                <a:latin typeface="Arial" pitchFamily="34" charset="0"/>
                <a:cs typeface="Arial" pitchFamily="34" charset="0"/>
              </a:rPr>
              <a:t>Sólo cuando los activos naturales, que son de todos, sean para el beneficio de todos…</a:t>
            </a:r>
            <a:endParaRPr lang="es-ES" sz="2400" b="1" dirty="0" smtClean="0">
              <a:solidFill>
                <a:schemeClr val="tx2"/>
              </a:solidFill>
              <a:latin typeface="Arial" pitchFamily="34" charset="0"/>
              <a:cs typeface="Arial" pitchFamily="34" charset="0"/>
            </a:endParaRPr>
          </a:p>
        </p:txBody>
      </p:sp>
      <p:sp>
        <p:nvSpPr>
          <p:cNvPr id="6" name="5 CuadroTexto"/>
          <p:cNvSpPr txBox="1"/>
          <p:nvPr/>
        </p:nvSpPr>
        <p:spPr>
          <a:xfrm>
            <a:off x="5643570" y="1514291"/>
            <a:ext cx="2286016" cy="1200329"/>
          </a:xfrm>
          <a:prstGeom prst="rect">
            <a:avLst/>
          </a:prstGeom>
          <a:noFill/>
        </p:spPr>
        <p:txBody>
          <a:bodyPr wrap="square" rtlCol="0">
            <a:spAutoFit/>
          </a:bodyPr>
          <a:lstStyle/>
          <a:p>
            <a:pPr lvl="0" algn="r"/>
            <a:r>
              <a:rPr lang="es-MX" sz="2400" b="1" dirty="0" smtClean="0">
                <a:solidFill>
                  <a:schemeClr val="tx2"/>
                </a:solidFill>
                <a:latin typeface="Arial" pitchFamily="34" charset="0"/>
                <a:cs typeface="Arial" pitchFamily="34" charset="0"/>
              </a:rPr>
              <a:t>…el Ser habrá conquistado la esperanza.  </a:t>
            </a:r>
            <a:endParaRPr lang="es-ES" sz="2400" b="1" dirty="0" smtClean="0">
              <a:solidFill>
                <a:schemeClr val="tx2"/>
              </a:solidFill>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Bottom)">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 POBREZA VS CRISIS 2 copi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0" y="571480"/>
            <a:ext cx="7358082" cy="1323439"/>
          </a:xfrm>
          <a:prstGeom prst="rect">
            <a:avLst/>
          </a:prstGeom>
          <a:noFill/>
        </p:spPr>
        <p:txBody>
          <a:bodyPr wrap="square" rtlCol="0">
            <a:spAutoFit/>
          </a:bodyPr>
          <a:lstStyle/>
          <a:p>
            <a:pPr algn="ctr"/>
            <a:r>
              <a:rPr lang="es-ES" sz="4000" dirty="0" smtClean="0">
                <a:solidFill>
                  <a:srgbClr val="00B050"/>
                </a:solidFill>
                <a:effectLst>
                  <a:outerShdw blurRad="50800" dist="50800" dir="5400000" algn="ctr" rotWithShape="0">
                    <a:schemeClr val="tx1"/>
                  </a:outerShdw>
                </a:effectLst>
                <a:latin typeface="Impact" pitchFamily="34" charset="0"/>
              </a:rPr>
              <a:t>PROPUESTA DEL 6 COLOQUIO A</a:t>
            </a:r>
          </a:p>
          <a:p>
            <a:pPr algn="ctr"/>
            <a:r>
              <a:rPr lang="es-ES" sz="4000" dirty="0" smtClean="0">
                <a:solidFill>
                  <a:srgbClr val="00B050"/>
                </a:solidFill>
                <a:effectLst>
                  <a:outerShdw blurRad="50800" dist="50800" dir="5400000" algn="ctr" rotWithShape="0">
                    <a:schemeClr val="tx1"/>
                  </a:outerShdw>
                </a:effectLst>
                <a:latin typeface="Impact" pitchFamily="34" charset="0"/>
              </a:rPr>
              <a:t>BARAK OBAMA</a:t>
            </a:r>
            <a:endParaRPr lang="es-ES" sz="4000" dirty="0">
              <a:solidFill>
                <a:srgbClr val="00B050"/>
              </a:solidFill>
              <a:effectLst>
                <a:outerShdw blurRad="50800" dist="50800" dir="5400000" algn="ctr" rotWithShape="0">
                  <a:schemeClr val="tx1"/>
                </a:outerShdw>
              </a:effectLst>
              <a:latin typeface="Impact" pitchFamily="34" charset="0"/>
            </a:endParaRPr>
          </a:p>
        </p:txBody>
      </p:sp>
      <p:sp>
        <p:nvSpPr>
          <p:cNvPr id="9" name="8 CuadroTexto"/>
          <p:cNvSpPr txBox="1"/>
          <p:nvPr/>
        </p:nvSpPr>
        <p:spPr>
          <a:xfrm>
            <a:off x="214282" y="2143116"/>
            <a:ext cx="6357982" cy="2862322"/>
          </a:xfrm>
          <a:prstGeom prst="rect">
            <a:avLst/>
          </a:prstGeom>
          <a:noFill/>
        </p:spPr>
        <p:txBody>
          <a:bodyPr wrap="square" rtlCol="0">
            <a:spAutoFit/>
          </a:bodyPr>
          <a:lstStyle/>
          <a:p>
            <a:pPr marL="342900" indent="-342900" algn="just">
              <a:buAutoNum type="arabicPeriod"/>
            </a:pPr>
            <a:r>
              <a:rPr lang="es-MX" sz="2000" b="1" dirty="0" smtClean="0">
                <a:solidFill>
                  <a:schemeClr val="tx2"/>
                </a:solidFill>
              </a:rPr>
              <a:t>INVITARLO A  ACELERAR EL PROCESO DEL CUMPLIMIENTO DEL PRIMER OBJETIVO DE LA DECLARACION DEL MILENIO.</a:t>
            </a:r>
          </a:p>
          <a:p>
            <a:pPr marL="342900" indent="-342900" algn="just"/>
            <a:endParaRPr lang="es-MX" sz="2000" dirty="0" smtClean="0">
              <a:solidFill>
                <a:schemeClr val="tx2"/>
              </a:solidFill>
            </a:endParaRPr>
          </a:p>
          <a:p>
            <a:pPr marL="342900" indent="-342900" algn="just"/>
            <a:r>
              <a:rPr lang="es-MX" sz="2000" b="1" dirty="0" smtClean="0">
                <a:solidFill>
                  <a:schemeClr val="tx2"/>
                </a:solidFill>
              </a:rPr>
              <a:t>2</a:t>
            </a:r>
            <a:r>
              <a:rPr lang="es-MX" sz="2000" dirty="0" smtClean="0">
                <a:solidFill>
                  <a:schemeClr val="tx2"/>
                </a:solidFill>
              </a:rPr>
              <a:t>. </a:t>
            </a:r>
            <a:r>
              <a:rPr lang="es-MX" sz="2000" b="1" dirty="0" smtClean="0">
                <a:solidFill>
                  <a:schemeClr val="tx2"/>
                </a:solidFill>
              </a:rPr>
              <a:t>EXHORTARLO  PARA QUE SU CONGRESO  APRUEBE  EL PROTOCOLO DE KIOTO</a:t>
            </a:r>
            <a:r>
              <a:rPr lang="es-MX" sz="2000" dirty="0" smtClean="0">
                <a:solidFill>
                  <a:schemeClr val="tx2"/>
                </a:solidFill>
              </a:rPr>
              <a:t>.</a:t>
            </a:r>
          </a:p>
          <a:p>
            <a:pPr marL="342900" indent="-342900" algn="just">
              <a:buAutoNum type="arabicPeriod"/>
            </a:pPr>
            <a:endParaRPr lang="es-MX" sz="2000" dirty="0" smtClean="0">
              <a:solidFill>
                <a:schemeClr val="tx2"/>
              </a:solidFill>
            </a:endParaRPr>
          </a:p>
          <a:p>
            <a:pPr marL="342900" indent="-342900"/>
            <a:r>
              <a:rPr lang="es-MX" sz="2000" b="1" dirty="0" smtClean="0">
                <a:solidFill>
                  <a:schemeClr val="tx2"/>
                </a:solidFill>
              </a:rPr>
              <a:t>3</a:t>
            </a:r>
            <a:r>
              <a:rPr lang="es-MX" sz="2000" dirty="0" smtClean="0">
                <a:solidFill>
                  <a:schemeClr val="tx2"/>
                </a:solidFill>
              </a:rPr>
              <a:t>.	</a:t>
            </a:r>
            <a:r>
              <a:rPr lang="es-MX" sz="2000" b="1" dirty="0" smtClean="0">
                <a:solidFill>
                  <a:schemeClr val="tx2"/>
                </a:solidFill>
              </a:rPr>
              <a:t>QUE LIDERE LA PRORROGA DEL MISMO  A  PARTIR     DE  2012</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RECURSOS BIOSFERA copia.jpg"/>
          <p:cNvPicPr>
            <a:picLocks noChangeAspect="1"/>
          </p:cNvPicPr>
          <p:nvPr/>
        </p:nvPicPr>
        <p:blipFill>
          <a:blip r:embed="rId2"/>
          <a:stretch>
            <a:fillRect/>
          </a:stretch>
        </p:blipFill>
        <p:spPr>
          <a:xfrm>
            <a:off x="1" y="0"/>
            <a:ext cx="9143999" cy="6858000"/>
          </a:xfrm>
          <a:prstGeom prst="rect">
            <a:avLst/>
          </a:prstGeom>
        </p:spPr>
      </p:pic>
      <p:sp>
        <p:nvSpPr>
          <p:cNvPr id="5" name="4 CuadroTexto"/>
          <p:cNvSpPr txBox="1"/>
          <p:nvPr/>
        </p:nvSpPr>
        <p:spPr>
          <a:xfrm>
            <a:off x="785786" y="642918"/>
            <a:ext cx="5357850" cy="707886"/>
          </a:xfrm>
          <a:prstGeom prst="rect">
            <a:avLst/>
          </a:prstGeom>
          <a:noFill/>
        </p:spPr>
        <p:txBody>
          <a:bodyPr wrap="square" rtlCol="0">
            <a:spAutoFit/>
          </a:bodyPr>
          <a:lstStyle/>
          <a:p>
            <a:r>
              <a:rPr lang="es-ES" sz="4000" dirty="0" smtClean="0">
                <a:solidFill>
                  <a:srgbClr val="0070C0"/>
                </a:solidFill>
                <a:effectLst>
                  <a:outerShdw blurRad="50800" dist="50800" dir="5400000" algn="ctr" rotWithShape="0">
                    <a:schemeClr val="tx1"/>
                  </a:outerShdw>
                </a:effectLst>
                <a:latin typeface="Impact" pitchFamily="34" charset="0"/>
              </a:rPr>
              <a:t>SENTENCIA  DE LOS  MAYAS</a:t>
            </a:r>
            <a:endParaRPr lang="es-ES" sz="4000" dirty="0">
              <a:solidFill>
                <a:srgbClr val="0070C0"/>
              </a:solidFill>
              <a:effectLst>
                <a:outerShdw blurRad="50800" dist="50800" dir="5400000" algn="ctr" rotWithShape="0">
                  <a:schemeClr val="tx1"/>
                </a:outerShdw>
              </a:effectLst>
              <a:latin typeface="Impact" pitchFamily="34" charset="0"/>
            </a:endParaRPr>
          </a:p>
        </p:txBody>
      </p:sp>
      <p:sp>
        <p:nvSpPr>
          <p:cNvPr id="9" name="8 CuadroTexto"/>
          <p:cNvSpPr txBox="1"/>
          <p:nvPr/>
        </p:nvSpPr>
        <p:spPr>
          <a:xfrm>
            <a:off x="714348" y="1571613"/>
            <a:ext cx="4643470" cy="3662541"/>
          </a:xfrm>
          <a:prstGeom prst="rect">
            <a:avLst/>
          </a:prstGeom>
          <a:noFill/>
        </p:spPr>
        <p:txBody>
          <a:bodyPr wrap="square" rtlCol="0">
            <a:spAutoFit/>
          </a:bodyPr>
          <a:lstStyle/>
          <a:p>
            <a:r>
              <a:rPr lang="es-ES" sz="3600" dirty="0" smtClean="0">
                <a:latin typeface="Arial" pitchFamily="34" charset="0"/>
                <a:cs typeface="Arial" pitchFamily="34" charset="0"/>
              </a:rPr>
              <a:t>“</a:t>
            </a:r>
            <a:r>
              <a:rPr lang="es-ES" sz="3200" dirty="0" smtClean="0">
                <a:latin typeface="Arial" pitchFamily="34" charset="0"/>
                <a:cs typeface="Arial" pitchFamily="34" charset="0"/>
              </a:rPr>
              <a:t>UN DÍA EL MUNDO</a:t>
            </a:r>
          </a:p>
          <a:p>
            <a:endParaRPr lang="es-ES" sz="3200" dirty="0" smtClean="0">
              <a:latin typeface="Arial" pitchFamily="34" charset="0"/>
              <a:cs typeface="Arial" pitchFamily="34" charset="0"/>
            </a:endParaRPr>
          </a:p>
          <a:p>
            <a:r>
              <a:rPr lang="es-ES" sz="3200" dirty="0" smtClean="0">
                <a:latin typeface="Arial" pitchFamily="34" charset="0"/>
                <a:cs typeface="Arial" pitchFamily="34" charset="0"/>
              </a:rPr>
              <a:t>DIRÁ: ‘YA NO EXISTO  </a:t>
            </a:r>
          </a:p>
          <a:p>
            <a:endParaRPr lang="es-ES" sz="3200" dirty="0" smtClean="0">
              <a:latin typeface="Arial" pitchFamily="34" charset="0"/>
              <a:cs typeface="Arial" pitchFamily="34" charset="0"/>
            </a:endParaRPr>
          </a:p>
          <a:p>
            <a:r>
              <a:rPr lang="es-ES" sz="3200" dirty="0" smtClean="0">
                <a:latin typeface="Arial" pitchFamily="34" charset="0"/>
                <a:cs typeface="Arial" pitchFamily="34" charset="0"/>
              </a:rPr>
              <a:t>MAS Y NO ME QUEDA </a:t>
            </a:r>
          </a:p>
          <a:p>
            <a:endParaRPr lang="es-ES" sz="3200" dirty="0" smtClean="0">
              <a:latin typeface="Arial" pitchFamily="34" charset="0"/>
              <a:cs typeface="Arial" pitchFamily="34" charset="0"/>
            </a:endParaRPr>
          </a:p>
          <a:p>
            <a:r>
              <a:rPr lang="es-ES" sz="3200" dirty="0" smtClean="0">
                <a:latin typeface="Arial" pitchFamily="34" charset="0"/>
                <a:cs typeface="Arial" pitchFamily="34" charset="0"/>
              </a:rPr>
              <a:t>MÁS POR DAR</a:t>
            </a:r>
            <a:r>
              <a:rPr lang="es-ES" sz="3600" dirty="0" smtClean="0">
                <a:latin typeface="Arial" pitchFamily="34" charset="0"/>
                <a:cs typeface="Arial" pitchFamily="34" charset="0"/>
              </a:rPr>
              <a:t>’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dissolv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 VIRGEN GUADALUPE copi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643306" y="1462619"/>
            <a:ext cx="5143536" cy="1323439"/>
          </a:xfrm>
          <a:prstGeom prst="rect">
            <a:avLst/>
          </a:prstGeom>
          <a:noFill/>
        </p:spPr>
        <p:txBody>
          <a:bodyPr wrap="square" rtlCol="0">
            <a:spAutoFit/>
          </a:bodyPr>
          <a:lstStyle/>
          <a:p>
            <a:pPr algn="ctr"/>
            <a:r>
              <a:rPr lang="es-ES" sz="4000" dirty="0" smtClean="0">
                <a:solidFill>
                  <a:srgbClr val="008000"/>
                </a:solidFill>
                <a:effectLst>
                  <a:outerShdw blurRad="50800" dist="50800" dir="5400000" algn="ctr" rotWithShape="0">
                    <a:schemeClr val="tx1"/>
                  </a:outerShdw>
                </a:effectLst>
                <a:latin typeface="Impact" pitchFamily="34" charset="0"/>
              </a:rPr>
              <a:t>Agradecimiento a la </a:t>
            </a:r>
            <a:r>
              <a:rPr lang="es-ES" sz="4000" dirty="0" err="1" smtClean="0">
                <a:solidFill>
                  <a:srgbClr val="008000"/>
                </a:solidFill>
                <a:effectLst>
                  <a:outerShdw blurRad="50800" dist="50800" dir="5400000" algn="ctr" rotWithShape="0">
                    <a:schemeClr val="tx1"/>
                  </a:outerShdw>
                </a:effectLst>
                <a:latin typeface="Impact" pitchFamily="34" charset="0"/>
              </a:rPr>
              <a:t>Emperatríz</a:t>
            </a:r>
            <a:r>
              <a:rPr lang="es-ES" sz="4000" dirty="0" smtClean="0">
                <a:solidFill>
                  <a:srgbClr val="008000"/>
                </a:solidFill>
                <a:effectLst>
                  <a:outerShdw blurRad="50800" dist="50800" dir="5400000" algn="ctr" rotWithShape="0">
                    <a:schemeClr val="tx1"/>
                  </a:outerShdw>
                </a:effectLst>
                <a:latin typeface="Impact" pitchFamily="34" charset="0"/>
              </a:rPr>
              <a:t> de América</a:t>
            </a:r>
          </a:p>
        </p:txBody>
      </p:sp>
      <p:sp>
        <p:nvSpPr>
          <p:cNvPr id="6" name="5 CuadroTexto"/>
          <p:cNvSpPr txBox="1"/>
          <p:nvPr/>
        </p:nvSpPr>
        <p:spPr>
          <a:xfrm>
            <a:off x="4286248" y="3490272"/>
            <a:ext cx="4286280" cy="1938992"/>
          </a:xfrm>
          <a:prstGeom prst="rect">
            <a:avLst/>
          </a:prstGeom>
          <a:noFill/>
        </p:spPr>
        <p:txBody>
          <a:bodyPr wrap="square" rtlCol="0">
            <a:spAutoFit/>
          </a:bodyPr>
          <a:lstStyle/>
          <a:p>
            <a:pPr algn="ctr"/>
            <a:r>
              <a:rPr lang="es-ES" sz="2400" i="1" dirty="0" smtClean="0">
                <a:latin typeface="Arial" pitchFamily="34" charset="0"/>
                <a:cs typeface="Arial" pitchFamily="34" charset="0"/>
              </a:rPr>
              <a:t>“Con la intersección de María, Virgen de Guadalupe, unidos en la oración y en la acción podemos aliviar la pobreza del mundo”</a:t>
            </a:r>
          </a:p>
        </p:txBody>
      </p:sp>
      <p:sp>
        <p:nvSpPr>
          <p:cNvPr id="7" name="6 CuadroTexto"/>
          <p:cNvSpPr txBox="1"/>
          <p:nvPr/>
        </p:nvSpPr>
        <p:spPr>
          <a:xfrm>
            <a:off x="5214942" y="5715016"/>
            <a:ext cx="3000396" cy="400110"/>
          </a:xfrm>
          <a:prstGeom prst="rect">
            <a:avLst/>
          </a:prstGeom>
          <a:noFill/>
        </p:spPr>
        <p:txBody>
          <a:bodyPr wrap="square" rtlCol="0">
            <a:spAutoFit/>
          </a:bodyPr>
          <a:lstStyle/>
          <a:p>
            <a:pPr algn="ctr"/>
            <a:r>
              <a:rPr lang="es-ES" sz="2000" b="1" i="1" dirty="0" smtClean="0">
                <a:latin typeface="Arial" pitchFamily="34" charset="0"/>
                <a:cs typeface="Arial" pitchFamily="34" charset="0"/>
              </a:rPr>
              <a:t>ASÍ SEA</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1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983</TotalTime>
  <Words>1000</Words>
  <Application>Microsoft Office PowerPoint</Application>
  <PresentationFormat>Presentación en pantalla (4:3)</PresentationFormat>
  <Paragraphs>109</Paragraphs>
  <Slides>26</Slides>
  <Notes>1</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Alphy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Alvaro Alphy</dc:creator>
  <cp:lastModifiedBy>MARIO</cp:lastModifiedBy>
  <cp:revision>137</cp:revision>
  <dcterms:created xsi:type="dcterms:W3CDTF">2008-11-04T12:49:50Z</dcterms:created>
  <dcterms:modified xsi:type="dcterms:W3CDTF">2008-11-21T21:29:10Z</dcterms:modified>
</cp:coreProperties>
</file>